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70" r:id="rId4"/>
    <p:sldId id="259" r:id="rId5"/>
    <p:sldId id="278" r:id="rId6"/>
    <p:sldId id="261" r:id="rId7"/>
    <p:sldId id="263" r:id="rId8"/>
    <p:sldId id="273" r:id="rId9"/>
    <p:sldId id="284" r:id="rId10"/>
    <p:sldId id="285" r:id="rId11"/>
    <p:sldId id="286" r:id="rId12"/>
    <p:sldId id="287" r:id="rId13"/>
    <p:sldId id="268" r:id="rId14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7DC42E-3FF0-25B6-DBFB-96A8BDC66875}" v="7" dt="2026-04-29T03:33:00.202"/>
    <p1510:client id="{0D335BBB-F4CE-C49D-51FD-EFE40D5A095D}" v="230" dt="2026-04-29T03:09:50.184"/>
    <p1510:client id="{1322A909-06AB-DDA1-F0BD-58A05948BFC8}" v="23" dt="2026-04-29T03:37:00.791"/>
    <p1510:client id="{2046EA45-2420-9902-231B-0F6D19E62369}" v="5" dt="2026-04-29T03:36:25.339"/>
    <p1510:client id="{829F25F9-2B98-A5C9-BE4C-9A5DF8F8EC72}" v="3" dt="2026-04-29T03:31:43.722"/>
    <p1510:client id="{C5CFC355-AF8B-4148-B1BB-82B4C56EFED0}" v="1866" dt="2026-04-29T03:51:46.824"/>
    <p1510:client id="{D2A46B16-B924-6BCE-35DB-36DF9EF1ABEE}" v="2241" dt="2026-04-29T03:19:21.0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a) Briefly explain what problem you are trying to solve [1 minute]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b) Why is this problem important? [1 minute]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c) What is your approach? Explain at an intuitive level, with just enough technical details needed to explain to a lay person. [2 minutes]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d) Show results and comparisons that demonstrate the benefit of using your approach. [2 minutes]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e) Discussion - what did you learn from doing this project? Where could this lead to in the future? [1 minute]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da869d641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da869d641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da869d641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da869d641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da869d6416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da869d6416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3da869d6416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3da869d6416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da869d641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da869d641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3da869d6416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3da869d6416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da869d6416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da869d6416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3da869d6416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3da869d6416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da869d6416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da869d6416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a869d6416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a869d6416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>
          <a:extLst>
            <a:ext uri="{FF2B5EF4-FFF2-40B4-BE49-F238E27FC236}">
              <a16:creationId xmlns:a16="http://schemas.microsoft.com/office/drawing/2014/main" id="{A3F45D9E-7F27-C7CB-7C73-D39D60793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3da869d6416_0_18:notes">
            <a:extLst>
              <a:ext uri="{FF2B5EF4-FFF2-40B4-BE49-F238E27FC236}">
                <a16:creationId xmlns:a16="http://schemas.microsoft.com/office/drawing/2014/main" id="{57BAAB82-5471-13A0-2F19-558DE865063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3da869d6416_0_18:notes">
            <a:extLst>
              <a:ext uri="{FF2B5EF4-FFF2-40B4-BE49-F238E27FC236}">
                <a16:creationId xmlns:a16="http://schemas.microsoft.com/office/drawing/2014/main" id="{250AB640-DE42-AD81-9E83-853B3A593CD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3874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da869d6416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3da869d6416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p4"/><Relationship Id="rId7" Type="http://schemas.openxmlformats.org/officeDocument/2006/relationships/image" Target="../media/image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Cliff Detection from RGB Images using</a:t>
            </a:r>
            <a:b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600">
                <a:latin typeface="Calibri" panose="020F0502020204030204" pitchFamily="34" charset="0"/>
                <a:cs typeface="Calibri" panose="020F0502020204030204" pitchFamily="34" charset="0"/>
              </a:rPr>
              <a:t>Depth Anything 3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4"/>
            <a:ext cx="8520600" cy="17783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2400">
                <a:latin typeface="Calibri"/>
                <a:cs typeface="Calibri"/>
              </a:rPr>
              <a:t>Vincent Li, Ganesh Arivoli, Shruti Agarwal, Siddharth Barjatya</a:t>
            </a:r>
            <a:endParaRPr lang="en-US" sz="24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HeaderBar"/>
          <p:cNvSpPr/>
          <p:nvPr/>
        </p:nvSpPr>
        <p:spPr>
          <a:xfrm>
            <a:off x="0" y="0"/>
            <a:ext cx="9144000" cy="678581"/>
          </a:xfrm>
          <a:prstGeom prst="rect">
            <a:avLst/>
          </a:prstGeom>
          <a:solidFill>
            <a:srgbClr val="1F2A3A"/>
          </a:solidFill>
          <a:ln>
            <a:noFill/>
          </a:ln>
        </p:spPr>
        <p:txBody>
          <a:bodyPr wrap="square" lIns="457200" tIns="91440" rIns="91440" bIns="91440" anchor="ctr"/>
          <a:lstStyle/>
          <a:p>
            <a:endParaRPr lang="en-US"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699" y="857250"/>
            <a:ext cx="5905099" cy="342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indent="-317500">
              <a:buSzPts val="1400"/>
              <a:buAutoNum type="arabicPeriod"/>
            </a:pPr>
            <a:r>
              <a:rPr lang="en-US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Scene</a:t>
            </a: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Blender generated scene with assets</a:t>
            </a:r>
          </a:p>
          <a:p>
            <a:pPr lvl="0" indent="-317500">
              <a:buSzPts val="1400"/>
              <a:buAutoNum type="arabicPeriod"/>
            </a:pPr>
            <a:r>
              <a:rPr lang="en-US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Render </a:t>
            </a: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140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VisionSIM</a:t>
            </a: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RGB + ground truth depth</a:t>
            </a:r>
          </a:p>
          <a:p>
            <a:pPr marL="139700" lvl="0" indent="0">
              <a:buSzPts val="1400"/>
              <a:buNone/>
            </a:pP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   Optional: Camera transforms for DA3</a:t>
            </a:r>
          </a:p>
          <a:p>
            <a:pPr lvl="0" indent="-317500">
              <a:buSzPts val="1400"/>
              <a:buAutoNum type="arabicPeriod"/>
            </a:pPr>
            <a:r>
              <a:rPr lang="en-US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Inference </a:t>
            </a: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DA3 outputs depth</a:t>
            </a:r>
          </a:p>
          <a:p>
            <a:pPr lvl="0" indent="-317500">
              <a:buSzPts val="1400"/>
              <a:buAutoNum type="arabicPeriod"/>
            </a:pPr>
            <a:r>
              <a:rPr lang="en-US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Alignment </a:t>
            </a: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scale + shift fit to GT</a:t>
            </a:r>
          </a:p>
          <a:p>
            <a:pPr lvl="0" indent="-317500">
              <a:buSzPts val="1400"/>
              <a:buAutoNum type="arabicPeriod"/>
            </a:pPr>
            <a:r>
              <a:rPr lang="en-US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Metrics </a:t>
            </a: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Slide 11</a:t>
            </a:r>
          </a:p>
          <a:p>
            <a:pPr lvl="0" indent="-317500">
              <a:buSzPts val="1400"/>
              <a:buAutoNum type="arabicPeriod"/>
            </a:pPr>
            <a:endParaRPr lang="en-US" sz="1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spcBef>
                <a:spcPts val="1200"/>
              </a:spcBef>
              <a:buNone/>
            </a:pPr>
            <a:r>
              <a:rPr lang="en-US" sz="1400" b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Additions:</a:t>
            </a:r>
          </a:p>
          <a:p>
            <a:pPr lvl="0" indent="-317500">
              <a:spcBef>
                <a:spcPts val="1200"/>
              </a:spcBef>
              <a:buSzPts val="1400"/>
              <a:buAutoNum type="arabicParenR"/>
            </a:pP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Added sliding-window for video inference</a:t>
            </a:r>
          </a:p>
          <a:p>
            <a:pPr lvl="0" indent="-317500">
              <a:buSzPts val="1400"/>
              <a:buAutoNum type="arabicParenR"/>
            </a:pP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Weighted alignment for trajectories </a:t>
            </a:r>
          </a:p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endParaRPr lang="en-US" sz="140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90;p19">
            <a:extLst>
              <a:ext uri="{FF2B5EF4-FFF2-40B4-BE49-F238E27FC236}">
                <a16:creationId xmlns:a16="http://schemas.microsoft.com/office/drawing/2014/main" id="{C6B761EB-81EC-9D3B-93E3-C958010641DC}"/>
              </a:ext>
            </a:extLst>
          </p:cNvPr>
          <p:cNvSpPr txBox="1">
            <a:spLocks/>
          </p:cNvSpPr>
          <p:nvPr/>
        </p:nvSpPr>
        <p:spPr>
          <a:xfrm>
            <a:off x="311699" y="48728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Pipeline</a:t>
            </a:r>
          </a:p>
        </p:txBody>
      </p:sp>
      <p:sp>
        <p:nvSpPr>
          <p:cNvPr id="9000" name="PipeStage0"/>
          <p:cNvSpPr/>
          <p:nvPr/>
        </p:nvSpPr>
        <p:spPr>
          <a:xfrm>
            <a:off x="6477000" y="889000"/>
            <a:ext cx="2476500" cy="482600"/>
          </a:xfrm>
          <a:prstGeom prst="roundRect">
            <a:avLst>
              <a:gd name="adj" fmla="val 25000"/>
            </a:avLst>
          </a:prstGeom>
          <a:solidFill>
            <a:srgbClr val="0E7C7B"/>
          </a:solidFill>
          <a:ln>
            <a:noFill/>
          </a:ln>
        </p:spPr>
        <p:txBody>
          <a:bodyPr wrap="square" lIns="45720" tIns="36000" rIns="45720" bIns="36000" anchor="ctr"/>
          <a:lstStyle/>
          <a:p>
            <a:pPr marL="0" indent="0" algn="ctr">
              <a:buNone/>
            </a:pPr>
            <a:r>
              <a:rPr lang="en-US" sz="1400" b="1">
                <a:solidFill>
                  <a:srgbClr val="FFFFFF"/>
                </a:solidFill>
                <a:latin typeface="Calibri"/>
              </a:rPr>
              <a:t>Scene</a:t>
            </a:r>
            <a:r>
              <a:rPr lang="en-US" sz="1400">
                <a:solidFill>
                  <a:srgbClr val="FFFFFF"/>
                </a:solidFill>
                <a:latin typeface="Calibri"/>
              </a:rPr>
              <a:t>  —  Blender</a:t>
            </a:r>
          </a:p>
        </p:txBody>
      </p:sp>
      <p:sp>
        <p:nvSpPr>
          <p:cNvPr id="9001" name="PipeArrow0"/>
          <p:cNvSpPr/>
          <p:nvPr/>
        </p:nvSpPr>
        <p:spPr>
          <a:xfrm>
            <a:off x="7639050" y="1384300"/>
            <a:ext cx="152400" cy="152400"/>
          </a:xfrm>
          <a:prstGeom prst="downArrow">
            <a:avLst/>
          </a:prstGeom>
          <a:solidFill>
            <a:srgbClr val="9AA5B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002" name="PipeStage1"/>
          <p:cNvSpPr/>
          <p:nvPr/>
        </p:nvSpPr>
        <p:spPr>
          <a:xfrm>
            <a:off x="6477000" y="1549400"/>
            <a:ext cx="2476500" cy="482600"/>
          </a:xfrm>
          <a:prstGeom prst="roundRect">
            <a:avLst>
              <a:gd name="adj" fmla="val 25000"/>
            </a:avLst>
          </a:prstGeom>
          <a:solidFill>
            <a:srgbClr val="1E88B5"/>
          </a:solidFill>
          <a:ln>
            <a:noFill/>
          </a:ln>
        </p:spPr>
        <p:txBody>
          <a:bodyPr wrap="square" lIns="45720" tIns="36000" rIns="45720" bIns="36000" anchor="ctr"/>
          <a:lstStyle/>
          <a:p>
            <a:pPr marL="0" indent="0" algn="ctr">
              <a:buNone/>
            </a:pPr>
            <a:r>
              <a:rPr lang="en-US" sz="1400" b="1">
                <a:solidFill>
                  <a:srgbClr val="FFFFFF"/>
                </a:solidFill>
                <a:latin typeface="Calibri"/>
              </a:rPr>
              <a:t>Render</a:t>
            </a:r>
            <a:r>
              <a:rPr lang="en-US" sz="1400">
                <a:solidFill>
                  <a:srgbClr val="FFFFFF"/>
                </a:solidFill>
                <a:latin typeface="Calibri"/>
              </a:rPr>
              <a:t>  —  VisionSIM</a:t>
            </a:r>
          </a:p>
        </p:txBody>
      </p:sp>
      <p:sp>
        <p:nvSpPr>
          <p:cNvPr id="9003" name="PipeArrow1"/>
          <p:cNvSpPr/>
          <p:nvPr/>
        </p:nvSpPr>
        <p:spPr>
          <a:xfrm>
            <a:off x="7639050" y="2044700"/>
            <a:ext cx="152400" cy="152400"/>
          </a:xfrm>
          <a:prstGeom prst="downArrow">
            <a:avLst/>
          </a:prstGeom>
          <a:solidFill>
            <a:srgbClr val="9AA5B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004" name="PipeStage2"/>
          <p:cNvSpPr/>
          <p:nvPr/>
        </p:nvSpPr>
        <p:spPr>
          <a:xfrm>
            <a:off x="6477000" y="2209800"/>
            <a:ext cx="2476500" cy="482600"/>
          </a:xfrm>
          <a:prstGeom prst="roundRect">
            <a:avLst>
              <a:gd name="adj" fmla="val 25000"/>
            </a:avLst>
          </a:prstGeom>
          <a:solidFill>
            <a:srgbClr val="3F51B5"/>
          </a:solidFill>
          <a:ln>
            <a:noFill/>
          </a:ln>
        </p:spPr>
        <p:txBody>
          <a:bodyPr wrap="square" lIns="45720" tIns="36000" rIns="45720" bIns="36000" anchor="ctr"/>
          <a:lstStyle/>
          <a:p>
            <a:pPr marL="0" indent="0" algn="ctr">
              <a:buNone/>
            </a:pPr>
            <a:r>
              <a:rPr lang="en-US" sz="1400" b="1">
                <a:solidFill>
                  <a:srgbClr val="FFFFFF"/>
                </a:solidFill>
                <a:latin typeface="Calibri"/>
              </a:rPr>
              <a:t>Inference</a:t>
            </a:r>
            <a:r>
              <a:rPr lang="en-US" sz="1400">
                <a:solidFill>
                  <a:srgbClr val="FFFFFF"/>
                </a:solidFill>
                <a:latin typeface="Calibri"/>
              </a:rPr>
              <a:t>  —  DA3</a:t>
            </a:r>
          </a:p>
        </p:txBody>
      </p:sp>
      <p:sp>
        <p:nvSpPr>
          <p:cNvPr id="9005" name="PipeArrow2"/>
          <p:cNvSpPr/>
          <p:nvPr/>
        </p:nvSpPr>
        <p:spPr>
          <a:xfrm>
            <a:off x="7639050" y="2705100"/>
            <a:ext cx="152400" cy="152400"/>
          </a:xfrm>
          <a:prstGeom prst="downArrow">
            <a:avLst/>
          </a:prstGeom>
          <a:solidFill>
            <a:srgbClr val="9AA5B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006" name="PipeStage3"/>
          <p:cNvSpPr/>
          <p:nvPr/>
        </p:nvSpPr>
        <p:spPr>
          <a:xfrm>
            <a:off x="6477000" y="2870200"/>
            <a:ext cx="2476500" cy="482600"/>
          </a:xfrm>
          <a:prstGeom prst="roundRect">
            <a:avLst>
              <a:gd name="adj" fmla="val 25000"/>
            </a:avLst>
          </a:prstGeom>
          <a:solidFill>
            <a:srgbClr val="E76F51"/>
          </a:solidFill>
          <a:ln>
            <a:noFill/>
          </a:ln>
        </p:spPr>
        <p:txBody>
          <a:bodyPr wrap="square" lIns="45720" tIns="36000" rIns="45720" bIns="36000" anchor="ctr"/>
          <a:lstStyle/>
          <a:p>
            <a:pPr marL="0" indent="0" algn="ctr">
              <a:buNone/>
            </a:pPr>
            <a:r>
              <a:rPr lang="en-US" sz="1400" b="1">
                <a:solidFill>
                  <a:srgbClr val="FFFFFF"/>
                </a:solidFill>
                <a:latin typeface="Calibri"/>
              </a:rPr>
              <a:t>Alignment</a:t>
            </a:r>
            <a:r>
              <a:rPr lang="en-US" sz="1400">
                <a:solidFill>
                  <a:srgbClr val="FFFFFF"/>
                </a:solidFill>
                <a:latin typeface="Calibri"/>
              </a:rPr>
              <a:t>  —  scale + shift</a:t>
            </a:r>
          </a:p>
        </p:txBody>
      </p:sp>
      <p:sp>
        <p:nvSpPr>
          <p:cNvPr id="9007" name="PipeArrow3"/>
          <p:cNvSpPr/>
          <p:nvPr/>
        </p:nvSpPr>
        <p:spPr>
          <a:xfrm>
            <a:off x="7639050" y="3365500"/>
            <a:ext cx="152400" cy="152400"/>
          </a:xfrm>
          <a:prstGeom prst="downArrow">
            <a:avLst/>
          </a:prstGeom>
          <a:solidFill>
            <a:srgbClr val="9AA5B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008" name="PipeStage4"/>
          <p:cNvSpPr/>
          <p:nvPr/>
        </p:nvSpPr>
        <p:spPr>
          <a:xfrm>
            <a:off x="6477000" y="3530600"/>
            <a:ext cx="2476500" cy="482600"/>
          </a:xfrm>
          <a:prstGeom prst="roundRect">
            <a:avLst>
              <a:gd name="adj" fmla="val 25000"/>
            </a:avLst>
          </a:prstGeom>
          <a:solidFill>
            <a:srgbClr val="F4A261"/>
          </a:solidFill>
          <a:ln>
            <a:noFill/>
          </a:ln>
        </p:spPr>
        <p:txBody>
          <a:bodyPr wrap="square" lIns="45720" tIns="36000" rIns="45720" bIns="36000" anchor="ctr"/>
          <a:lstStyle/>
          <a:p>
            <a:pPr marL="0" indent="0" algn="ctr">
              <a:buNone/>
            </a:pPr>
            <a:r>
              <a:rPr lang="en-US" sz="1400" b="1">
                <a:solidFill>
                  <a:srgbClr val="FFFFFF"/>
                </a:solidFill>
                <a:latin typeface="Calibri"/>
              </a:rPr>
              <a:t>Metrics</a:t>
            </a:r>
            <a:r>
              <a:rPr lang="en-US" sz="1400">
                <a:solidFill>
                  <a:srgbClr val="FFFFFF"/>
                </a:solidFill>
                <a:latin typeface="Calibri"/>
              </a:rPr>
              <a:t>  —  AbsRel, RMSE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B4AE09A-1D9A-D25B-5986-F722DEBA624C}"/>
              </a:ext>
            </a:extLst>
          </p:cNvPr>
          <p:cNvGrpSpPr/>
          <p:nvPr/>
        </p:nvGrpSpPr>
        <p:grpSpPr>
          <a:xfrm>
            <a:off x="600777" y="3940208"/>
            <a:ext cx="2476500" cy="927100"/>
            <a:chOff x="6477000" y="4089400"/>
            <a:chExt cx="2476500" cy="927100"/>
          </a:xfrm>
        </p:grpSpPr>
        <p:sp>
          <p:nvSpPr>
            <p:cNvPr id="9100" name="SWCaption"/>
            <p:cNvSpPr txBox="1"/>
            <p:nvPr/>
          </p:nvSpPr>
          <p:spPr>
            <a:xfrm>
              <a:off x="6477000" y="4089400"/>
              <a:ext cx="2476500" cy="177800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marL="0" indent="0" algn="ctr">
                <a:buNone/>
              </a:pPr>
              <a:r>
                <a:rPr lang="en-US" sz="1000" b="1">
                  <a:solidFill>
                    <a:srgbClr val="212121"/>
                  </a:solidFill>
                  <a:latin typeface="Calibri"/>
                </a:rPr>
                <a:t>Sliding-window inference</a:t>
              </a:r>
            </a:p>
          </p:txBody>
        </p:sp>
        <p:sp>
          <p:nvSpPr>
            <p:cNvPr id="9101" name="Frame0"/>
            <p:cNvSpPr/>
            <p:nvPr/>
          </p:nvSpPr>
          <p:spPr>
            <a:xfrm>
              <a:off x="6540500" y="4445000"/>
              <a:ext cx="228600" cy="228600"/>
            </a:xfrm>
            <a:prstGeom prst="rect">
              <a:avLst/>
            </a:prstGeom>
            <a:solidFill>
              <a:srgbClr val="EEEEEE"/>
            </a:solidFill>
            <a:ln w="9525">
              <a:solidFill>
                <a:srgbClr val="78909C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2" name="Frame1"/>
            <p:cNvSpPr/>
            <p:nvPr/>
          </p:nvSpPr>
          <p:spPr>
            <a:xfrm>
              <a:off x="6819900" y="4445000"/>
              <a:ext cx="228600" cy="228600"/>
            </a:xfrm>
            <a:prstGeom prst="rect">
              <a:avLst/>
            </a:prstGeom>
            <a:solidFill>
              <a:srgbClr val="EEEEEE"/>
            </a:solidFill>
            <a:ln w="9525">
              <a:solidFill>
                <a:srgbClr val="78909C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3" name="Frame2"/>
            <p:cNvSpPr/>
            <p:nvPr/>
          </p:nvSpPr>
          <p:spPr>
            <a:xfrm>
              <a:off x="7099300" y="4445000"/>
              <a:ext cx="228600" cy="228600"/>
            </a:xfrm>
            <a:prstGeom prst="rect">
              <a:avLst/>
            </a:prstGeom>
            <a:solidFill>
              <a:srgbClr val="EEEEEE"/>
            </a:solidFill>
            <a:ln w="9525">
              <a:solidFill>
                <a:srgbClr val="78909C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4" name="Frame3"/>
            <p:cNvSpPr/>
            <p:nvPr/>
          </p:nvSpPr>
          <p:spPr>
            <a:xfrm>
              <a:off x="7378700" y="4445000"/>
              <a:ext cx="228600" cy="228600"/>
            </a:xfrm>
            <a:prstGeom prst="rect">
              <a:avLst/>
            </a:prstGeom>
            <a:solidFill>
              <a:srgbClr val="EEEEEE"/>
            </a:solidFill>
            <a:ln w="9525">
              <a:solidFill>
                <a:srgbClr val="78909C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5" name="Frame4"/>
            <p:cNvSpPr/>
            <p:nvPr/>
          </p:nvSpPr>
          <p:spPr>
            <a:xfrm>
              <a:off x="7658100" y="4445000"/>
              <a:ext cx="228600" cy="228600"/>
            </a:xfrm>
            <a:prstGeom prst="rect">
              <a:avLst/>
            </a:prstGeom>
            <a:solidFill>
              <a:srgbClr val="EEEEEE"/>
            </a:solidFill>
            <a:ln w="9525">
              <a:solidFill>
                <a:srgbClr val="78909C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6" name="Frame5"/>
            <p:cNvSpPr/>
            <p:nvPr/>
          </p:nvSpPr>
          <p:spPr>
            <a:xfrm>
              <a:off x="7937500" y="4445000"/>
              <a:ext cx="228600" cy="228600"/>
            </a:xfrm>
            <a:prstGeom prst="rect">
              <a:avLst/>
            </a:prstGeom>
            <a:solidFill>
              <a:srgbClr val="EEEEEE"/>
            </a:solidFill>
            <a:ln w="9525">
              <a:solidFill>
                <a:srgbClr val="78909C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7" name="Frame6"/>
            <p:cNvSpPr/>
            <p:nvPr/>
          </p:nvSpPr>
          <p:spPr>
            <a:xfrm>
              <a:off x="8216900" y="4445000"/>
              <a:ext cx="228600" cy="228600"/>
            </a:xfrm>
            <a:prstGeom prst="rect">
              <a:avLst/>
            </a:prstGeom>
            <a:solidFill>
              <a:srgbClr val="EEEEEE"/>
            </a:solidFill>
            <a:ln w="9525">
              <a:solidFill>
                <a:srgbClr val="78909C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8" name="Frame7"/>
            <p:cNvSpPr/>
            <p:nvPr/>
          </p:nvSpPr>
          <p:spPr>
            <a:xfrm>
              <a:off x="8496300" y="4445000"/>
              <a:ext cx="228600" cy="228600"/>
            </a:xfrm>
            <a:prstGeom prst="rect">
              <a:avLst/>
            </a:prstGeom>
            <a:solidFill>
              <a:srgbClr val="EEEEEE"/>
            </a:solidFill>
            <a:ln w="9525">
              <a:solidFill>
                <a:srgbClr val="78909C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09" name="Window1"/>
            <p:cNvSpPr/>
            <p:nvPr/>
          </p:nvSpPr>
          <p:spPr>
            <a:xfrm>
              <a:off x="6515100" y="4394200"/>
              <a:ext cx="1117600" cy="330200"/>
            </a:xfrm>
            <a:prstGeom prst="roundRect">
              <a:avLst>
                <a:gd name="adj" fmla="val 15000"/>
              </a:avLst>
            </a:prstGeom>
            <a:noFill/>
            <a:ln w="19050">
              <a:solidFill>
                <a:srgbClr val="4285F4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0" name="Window2"/>
            <p:cNvSpPr/>
            <p:nvPr/>
          </p:nvSpPr>
          <p:spPr>
            <a:xfrm>
              <a:off x="7073900" y="4394200"/>
              <a:ext cx="1117600" cy="330200"/>
            </a:xfrm>
            <a:prstGeom prst="roundRect">
              <a:avLst>
                <a:gd name="adj" fmla="val 15000"/>
              </a:avLst>
            </a:prstGeom>
            <a:noFill/>
            <a:ln w="19050">
              <a:solidFill>
                <a:srgbClr val="FFAB40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1" name="SlideArrow"/>
            <p:cNvSpPr/>
            <p:nvPr/>
          </p:nvSpPr>
          <p:spPr>
            <a:xfrm>
              <a:off x="7531100" y="4749800"/>
              <a:ext cx="508000" cy="101600"/>
            </a:xfrm>
            <a:prstGeom prst="rightArrow">
              <a:avLst/>
            </a:prstGeom>
            <a:solidFill>
              <a:srgbClr val="595959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112" name="FramesLabel"/>
            <p:cNvSpPr txBox="1"/>
            <p:nvPr/>
          </p:nvSpPr>
          <p:spPr>
            <a:xfrm>
              <a:off x="6477000" y="4838700"/>
              <a:ext cx="2476500" cy="177800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marL="0" indent="0" algn="ctr">
                <a:buNone/>
              </a:pPr>
              <a:r>
                <a:rPr lang="en-US" sz="900" i="1">
                  <a:solidFill>
                    <a:srgbClr val="595959"/>
                  </a:solidFill>
                  <a:latin typeface="Calibri"/>
                </a:rPr>
                <a:t>video frames (window slides forward)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F9A5032-C73E-046C-1711-8C0F6E5C6ECB}"/>
              </a:ext>
            </a:extLst>
          </p:cNvPr>
          <p:cNvGrpSpPr/>
          <p:nvPr/>
        </p:nvGrpSpPr>
        <p:grpSpPr>
          <a:xfrm>
            <a:off x="3337479" y="3838608"/>
            <a:ext cx="2476500" cy="1143000"/>
            <a:chOff x="6477000" y="4013200"/>
            <a:chExt cx="2476500" cy="1143000"/>
          </a:xfrm>
        </p:grpSpPr>
        <p:sp>
          <p:nvSpPr>
            <p:cNvPr id="9200" name="WACaption"/>
            <p:cNvSpPr txBox="1"/>
            <p:nvPr/>
          </p:nvSpPr>
          <p:spPr>
            <a:xfrm>
              <a:off x="6477000" y="4013200"/>
              <a:ext cx="2476500" cy="177800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marL="0" indent="0" algn="ctr">
                <a:buNone/>
              </a:pPr>
              <a:r>
                <a:rPr lang="en-US" sz="1000" b="1">
                  <a:solidFill>
                    <a:srgbClr val="212121"/>
                  </a:solidFill>
                  <a:latin typeface="Calibri"/>
                </a:rPr>
                <a:t>Weighted alignment (trajectories)</a:t>
              </a:r>
            </a:p>
          </p:txBody>
        </p:sp>
        <p:cxnSp>
          <p:nvCxnSpPr>
            <p:cNvPr id="9201" name="GTLine"/>
            <p:cNvCxnSpPr/>
            <p:nvPr/>
          </p:nvCxnSpPr>
          <p:spPr>
            <a:xfrm>
              <a:off x="6540500" y="4737100"/>
              <a:ext cx="2349500" cy="419100"/>
            </a:xfrm>
            <a:prstGeom prst="line">
              <a:avLst/>
            </a:prstGeom>
            <a:ln w="15875">
              <a:solidFill>
                <a:srgbClr val="78909C"/>
              </a:solidFill>
              <a:prstDash val="dash"/>
            </a:ln>
          </p:spPr>
        </p:cxnSp>
        <p:sp>
          <p:nvSpPr>
            <p:cNvPr id="9202" name="WPt"/>
            <p:cNvSpPr/>
            <p:nvPr/>
          </p:nvSpPr>
          <p:spPr>
            <a:xfrm>
              <a:off x="6515100" y="4787900"/>
              <a:ext cx="50800" cy="508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03" name="WPt"/>
            <p:cNvSpPr/>
            <p:nvPr/>
          </p:nvSpPr>
          <p:spPr>
            <a:xfrm>
              <a:off x="6871970" y="4663694"/>
              <a:ext cx="88900" cy="889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04" name="WPt"/>
            <p:cNvSpPr/>
            <p:nvPr/>
          </p:nvSpPr>
          <p:spPr>
            <a:xfrm>
              <a:off x="7222490" y="4545838"/>
              <a:ext cx="139700" cy="1397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05" name="WPt"/>
            <p:cNvSpPr/>
            <p:nvPr/>
          </p:nvSpPr>
          <p:spPr>
            <a:xfrm>
              <a:off x="7592060" y="4447032"/>
              <a:ext cx="152400" cy="1524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06" name="WPt"/>
            <p:cNvSpPr/>
            <p:nvPr/>
          </p:nvSpPr>
          <p:spPr>
            <a:xfrm>
              <a:off x="8025130" y="4576826"/>
              <a:ext cx="38100" cy="38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07" name="WPt"/>
            <p:cNvSpPr/>
            <p:nvPr/>
          </p:nvSpPr>
          <p:spPr>
            <a:xfrm>
              <a:off x="8362950" y="4370070"/>
              <a:ext cx="114300" cy="1143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08" name="WPt"/>
            <p:cNvSpPr/>
            <p:nvPr/>
          </p:nvSpPr>
          <p:spPr>
            <a:xfrm>
              <a:off x="8851900" y="4330700"/>
              <a:ext cx="76200" cy="762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09" name="WALegend"/>
            <p:cNvSpPr txBox="1"/>
            <p:nvPr/>
          </p:nvSpPr>
          <p:spPr>
            <a:xfrm>
              <a:off x="6477000" y="4851400"/>
              <a:ext cx="2476500" cy="152400"/>
            </a:xfrm>
            <a:prstGeom prst="rect">
              <a:avLst/>
            </a:prstGeom>
            <a:noFill/>
          </p:spPr>
          <p:txBody>
            <a:bodyPr wrap="none" lIns="0" tIns="0" rIns="0" bIns="0" anchor="ctr"/>
            <a:lstStyle/>
            <a:p>
              <a:pPr marL="0" indent="0" algn="ctr">
                <a:buNone/>
              </a:pPr>
              <a:r>
                <a:rPr lang="en-US" sz="900" i="1">
                  <a:solidFill>
                    <a:srgbClr val="595959"/>
                  </a:solidFill>
                  <a:latin typeface="Calibri"/>
                </a:rPr>
                <a:t>dot size = weight   ·   dashed = GT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FD30AB7-E3C5-0E4A-8EE9-C0E67A42F5EB}"/>
              </a:ext>
            </a:extLst>
          </p:cNvPr>
          <p:cNvSpPr txBox="1"/>
          <p:nvPr/>
        </p:nvSpPr>
        <p:spPr>
          <a:xfrm>
            <a:off x="317500" y="4927600"/>
            <a:ext cx="8509000" cy="177800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900" i="1">
                <a:solidFill>
                  <a:srgbClr val="595959"/>
                </a:solidFill>
              </a:rPr>
              <a:t>VisionSIM: https://github.com/WISION-Lab/visionsim</a:t>
            </a:r>
          </a:p>
        </p:txBody>
      </p:sp>
    </p:spTree>
    <p:extLst>
      <p:ext uri="{BB962C8B-B14F-4D97-AF65-F5344CB8AC3E}">
        <p14:creationId xmlns:p14="http://schemas.microsoft.com/office/powerpoint/2010/main" val="2247319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>
            <a:spLocks noGrp="1"/>
          </p:cNvSpPr>
          <p:nvPr>
            <p:ph type="body" idx="1"/>
          </p:nvPr>
        </p:nvSpPr>
        <p:spPr>
          <a:xfrm>
            <a:off x="116917" y="863550"/>
            <a:ext cx="4200782" cy="23422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" sz="1200">
                <a:latin typeface="Calibri"/>
                <a:cs typeface="Calibri"/>
              </a:rPr>
              <a:t>Warehouse interior built around a loading-dock cliff:</a:t>
            </a:r>
            <a:br>
              <a:rPr lang="en" sz="1200">
                <a:latin typeface="Calibri"/>
                <a:cs typeface="Calibri"/>
              </a:rPr>
            </a:br>
            <a:r>
              <a:rPr lang="en" sz="1200">
                <a:latin typeface="Calibri"/>
                <a:cs typeface="Calibri"/>
              </a:rPr>
              <a:t>A 3 m × 1.5 m dock that drops 0.75 m onto a floor.</a:t>
            </a:r>
            <a:br>
              <a:rPr lang="en" sz="1200">
                <a:latin typeface="Calibri"/>
                <a:cs typeface="Calibri"/>
              </a:rPr>
            </a:br>
            <a:r>
              <a:rPr lang="en" sz="1200">
                <a:latin typeface="Calibri"/>
                <a:cs typeface="Calibri"/>
              </a:rPr>
              <a:t>Lighting is a 2×3 grid of 70 W high-bay fluorescent fixtures.</a:t>
            </a:r>
          </a:p>
          <a:p>
            <a:pPr marL="1371600" lvl="0" indent="-1371600" algn="l" rtl="0">
              <a:spcBef>
                <a:spcPts val="0"/>
              </a:spcBef>
              <a:spcAft>
                <a:spcPts val="200"/>
              </a:spcAft>
              <a:buNone/>
              <a:tabLst>
                <a:tab pos="1371600" algn="l"/>
              </a:tabLst>
            </a:pPr>
            <a:r>
              <a:rPr lang="en" sz="1200" b="1">
                <a:latin typeface="Calibri"/>
                <a:cs typeface="Calibri"/>
              </a:rPr>
              <a:t>Resolution</a:t>
            </a:r>
            <a:r>
              <a:rPr lang="en" sz="1200">
                <a:latin typeface="Calibri"/>
                <a:cs typeface="Calibri"/>
              </a:rPr>
              <a:t>	640 × 480, 70° HFOV</a:t>
            </a:r>
          </a:p>
          <a:p>
            <a:pPr marL="1371600" lvl="0" indent="-1371600" algn="l" rtl="0">
              <a:spcBef>
                <a:spcPts val="0"/>
              </a:spcBef>
              <a:spcAft>
                <a:spcPts val="200"/>
              </a:spcAft>
              <a:buNone/>
              <a:tabLst>
                <a:tab pos="1371600" algn="l"/>
              </a:tabLst>
            </a:pPr>
            <a:r>
              <a:rPr lang="en" sz="1200" b="1">
                <a:latin typeface="Calibri"/>
                <a:cs typeface="Calibri"/>
              </a:rPr>
              <a:t>Pitch</a:t>
            </a:r>
            <a:r>
              <a:rPr lang="en" sz="1200">
                <a:latin typeface="Calibri"/>
                <a:cs typeface="Calibri"/>
              </a:rPr>
              <a:t>	−25° (looking down at dock edge)</a:t>
            </a:r>
          </a:p>
          <a:p>
            <a:pPr marL="1371600" lvl="0" indent="-1371600" algn="l" rtl="0">
              <a:spcBef>
                <a:spcPts val="0"/>
              </a:spcBef>
              <a:spcAft>
                <a:spcPts val="200"/>
              </a:spcAft>
              <a:buNone/>
              <a:tabLst>
                <a:tab pos="1371600" algn="l"/>
              </a:tabLst>
            </a:pPr>
            <a:r>
              <a:rPr lang="en" sz="1200" b="1">
                <a:latin typeface="Calibri"/>
                <a:cs typeface="Calibri"/>
              </a:rPr>
              <a:t>Trajectory</a:t>
            </a:r>
            <a:r>
              <a:rPr lang="en" sz="1200">
                <a:latin typeface="Calibri"/>
                <a:cs typeface="Calibri"/>
              </a:rPr>
              <a:t>	head-on approach, 1.25 m travel</a:t>
            </a:r>
          </a:p>
          <a:p>
            <a:pPr marL="1371600" lvl="0" indent="-1371600" algn="l" rtl="0">
              <a:spcBef>
                <a:spcPts val="0"/>
              </a:spcBef>
              <a:spcAft>
                <a:spcPts val="200"/>
              </a:spcAft>
              <a:buNone/>
              <a:tabLst>
                <a:tab pos="1371600" algn="l"/>
              </a:tabLst>
            </a:pPr>
            <a:r>
              <a:rPr lang="en" sz="1200" b="1">
                <a:latin typeface="Calibri"/>
                <a:cs typeface="Calibri"/>
              </a:rPr>
              <a:t>Speed</a:t>
            </a:r>
            <a:r>
              <a:rPr lang="en" sz="1200">
                <a:latin typeface="Calibri"/>
                <a:cs typeface="Calibri"/>
              </a:rPr>
              <a:t>	0.2 m/s</a:t>
            </a:r>
          </a:p>
          <a:p>
            <a:pPr marL="1371600" lvl="0" indent="-1371600" algn="l" rtl="0">
              <a:spcBef>
                <a:spcPts val="0"/>
              </a:spcBef>
              <a:spcAft>
                <a:spcPts val="200"/>
              </a:spcAft>
              <a:buNone/>
              <a:tabLst>
                <a:tab pos="1371600" algn="l"/>
              </a:tabLst>
            </a:pPr>
            <a:r>
              <a:rPr lang="en" sz="1200" b="1">
                <a:latin typeface="Calibri"/>
                <a:cs typeface="Calibri"/>
              </a:rPr>
              <a:t>FPS / frames</a:t>
            </a:r>
            <a:r>
              <a:rPr lang="en" sz="1200">
                <a:latin typeface="Calibri"/>
                <a:cs typeface="Calibri"/>
              </a:rPr>
              <a:t>	25 fps, 137 frames</a:t>
            </a:r>
          </a:p>
          <a:p>
            <a:pPr marL="1371600" lvl="0" indent="-1371600" algn="l" rtl="0">
              <a:spcBef>
                <a:spcPts val="0"/>
              </a:spcBef>
              <a:spcAft>
                <a:spcPts val="200"/>
              </a:spcAft>
              <a:buNone/>
              <a:tabLst>
                <a:tab pos="1371600" algn="l"/>
              </a:tabLst>
            </a:pPr>
            <a:r>
              <a:rPr lang="en" sz="1200" b="1">
                <a:latin typeface="Calibri"/>
                <a:cs typeface="Calibri"/>
              </a:rPr>
              <a:t>Cliff</a:t>
            </a:r>
            <a:r>
              <a:rPr lang="en" sz="1200">
                <a:latin typeface="Calibri"/>
                <a:cs typeface="Calibri"/>
              </a:rPr>
              <a:t>	front edge at y = 1.5 m, 0.75 m drop</a:t>
            </a:r>
          </a:p>
          <a:p>
            <a:pPr marL="1371600" lvl="0" indent="-1371600" algn="l" rtl="0">
              <a:spcBef>
                <a:spcPts val="0"/>
              </a:spcBef>
              <a:spcAft>
                <a:spcPts val="200"/>
              </a:spcAft>
              <a:buNone/>
              <a:tabLst>
                <a:tab pos="1371600" algn="l"/>
              </a:tabLst>
            </a:pPr>
            <a:r>
              <a:rPr lang="en" sz="1200" b="1">
                <a:latin typeface="Calibri"/>
                <a:cs typeface="Calibri"/>
              </a:rPr>
              <a:t>Model</a:t>
            </a:r>
            <a:r>
              <a:rPr lang="en" sz="1200">
                <a:latin typeface="Calibri"/>
                <a:cs typeface="Calibri"/>
              </a:rPr>
              <a:t>	DA3-Large</a:t>
            </a:r>
          </a:p>
        </p:txBody>
      </p:sp>
      <p:sp>
        <p:nvSpPr>
          <p:cNvPr id="2" name="HeaderBar">
            <a:extLst>
              <a:ext uri="{FF2B5EF4-FFF2-40B4-BE49-F238E27FC236}">
                <a16:creationId xmlns:a16="http://schemas.microsoft.com/office/drawing/2014/main" id="{225242AB-19C6-DDD7-2206-5A863DFE163F}"/>
              </a:ext>
            </a:extLst>
          </p:cNvPr>
          <p:cNvSpPr/>
          <p:nvPr/>
        </p:nvSpPr>
        <p:spPr>
          <a:xfrm>
            <a:off x="0" y="0"/>
            <a:ext cx="9144000" cy="678581"/>
          </a:xfrm>
          <a:prstGeom prst="rect">
            <a:avLst/>
          </a:prstGeom>
          <a:solidFill>
            <a:srgbClr val="1F2A3A"/>
          </a:solidFill>
          <a:ln>
            <a:noFill/>
          </a:ln>
        </p:spPr>
        <p:txBody>
          <a:bodyPr wrap="square" lIns="457200" tIns="91440" rIns="91440" bIns="91440" anchor="ctr"/>
          <a:lstStyle/>
          <a:p>
            <a:endParaRPr lang="en-US"/>
          </a:p>
        </p:txBody>
      </p:sp>
      <p:sp>
        <p:nvSpPr>
          <p:cNvPr id="122" name="Google Shape;122;p24"/>
          <p:cNvSpPr txBox="1">
            <a:spLocks noGrp="1"/>
          </p:cNvSpPr>
          <p:nvPr>
            <p:ph type="title"/>
          </p:nvPr>
        </p:nvSpPr>
        <p:spPr>
          <a:xfrm>
            <a:off x="311700" y="5294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/>
                </a:solidFill>
                <a:latin typeface="Calibri"/>
                <a:cs typeface="Calibri"/>
              </a:rPr>
              <a:t>Evaluation - Warehouse Scene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C3B722-17CF-A922-FC08-0A17880656F0}"/>
              </a:ext>
            </a:extLst>
          </p:cNvPr>
          <p:cNvSpPr txBox="1"/>
          <p:nvPr/>
        </p:nvSpPr>
        <p:spPr>
          <a:xfrm>
            <a:off x="714244" y="4773522"/>
            <a:ext cx="16898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Calibri" panose="020F0502020204030204" pitchFamily="34" charset="0"/>
                <a:cs typeface="Calibri" panose="020F0502020204030204" pitchFamily="34" charset="0"/>
              </a:rPr>
              <a:t>Image showing the generated scene</a:t>
            </a:r>
          </a:p>
        </p:txBody>
      </p:sp>
      <p:pic>
        <p:nvPicPr>
          <p:cNvPr id="4" name="Picture 3" descr="A room with boxes on the floor&#10;&#10;AI-generated content may be incorrect.">
            <a:extLst>
              <a:ext uri="{FF2B5EF4-FFF2-40B4-BE49-F238E27FC236}">
                <a16:creationId xmlns:a16="http://schemas.microsoft.com/office/drawing/2014/main" id="{6B0BA3A9-C719-9F98-739B-339F07FAF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93" y="3205807"/>
            <a:ext cx="2090287" cy="156771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A1C1471-7879-0D42-AF38-5CED1500A9DA}"/>
              </a:ext>
            </a:extLst>
          </p:cNvPr>
          <p:cNvGraphicFramePr>
            <a:graphicFrameLocks noGrp="1"/>
          </p:cNvGraphicFramePr>
          <p:nvPr/>
        </p:nvGraphicFramePr>
        <p:xfrm>
          <a:off x="4508500" y="787400"/>
          <a:ext cx="4508500" cy="1701803"/>
        </p:xfrm>
        <a:graphic>
          <a:graphicData uri="http://schemas.openxmlformats.org/drawingml/2006/table">
            <a:tbl>
              <a:tblPr/>
              <a:tblGrid>
                <a:gridCol w="901700">
                  <a:extLst>
                    <a:ext uri="{9D8B030D-6E8A-4147-A177-3AD203B41FA5}">
                      <a16:colId xmlns:a16="http://schemas.microsoft.com/office/drawing/2014/main" val="4191915988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311304898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3232916875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469589845"/>
                    </a:ext>
                  </a:extLst>
                </a:gridCol>
                <a:gridCol w="901700">
                  <a:extLst>
                    <a:ext uri="{9D8B030D-6E8A-4147-A177-3AD203B41FA5}">
                      <a16:colId xmlns:a16="http://schemas.microsoft.com/office/drawing/2014/main" val="1355969284"/>
                    </a:ext>
                  </a:extLst>
                </a:gridCol>
              </a:tblGrid>
              <a:tr h="275167"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Metric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LS median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LS mean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RANSAC median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  <a:solidFill>
                      <a:srgbClr val="21212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RANSAC mean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  <a:solidFill>
                      <a:srgbClr val="2121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5291636"/>
                  </a:ext>
                </a:extLst>
              </a:tr>
              <a:tr h="275167"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Calibri"/>
                          <a:cs typeface="Calibri"/>
                        </a:rPr>
                        <a:t>AbsRel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Calibri"/>
                          <a:cs typeface="Calibri"/>
                        </a:rPr>
                        <a:t>0.090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0.119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0.099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0.254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extLst>
                  <a:ext uri="{0D108BD9-81ED-4DB2-BD59-A6C34878D82A}">
                    <a16:rowId xmlns:a16="http://schemas.microsoft.com/office/drawing/2014/main" val="3486179702"/>
                  </a:ext>
                </a:extLst>
              </a:tr>
              <a:tr h="275167"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Calibri"/>
                          <a:cs typeface="Calibri"/>
                        </a:rPr>
                        <a:t>RMSE (m)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0.476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0.509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Calibri"/>
                          <a:cs typeface="Calibri"/>
                        </a:rPr>
                        <a:t>0.279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Calibri"/>
                          <a:cs typeface="Calibri"/>
                        </a:rPr>
                        <a:t>0.389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extLst>
                  <a:ext uri="{0D108BD9-81ED-4DB2-BD59-A6C34878D82A}">
                    <a16:rowId xmlns:a16="http://schemas.microsoft.com/office/drawing/2014/main" val="723630358"/>
                  </a:ext>
                </a:extLst>
              </a:tr>
              <a:tr h="275167"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Calibri"/>
                          <a:cs typeface="Calibri"/>
                        </a:rPr>
                        <a:t>δ &lt; 1.25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>
                          <a:latin typeface="Calibri"/>
                          <a:cs typeface="Calibri"/>
                        </a:rPr>
                        <a:t>94.96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83.82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91.45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84.79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extLst>
                  <a:ext uri="{0D108BD9-81ED-4DB2-BD59-A6C34878D82A}">
                    <a16:rowId xmlns:a16="http://schemas.microsoft.com/office/drawing/2014/main" val="35121551"/>
                  </a:ext>
                </a:extLst>
              </a:tr>
              <a:tr h="275167"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Calibri"/>
                          <a:cs typeface="Calibri"/>
                        </a:rPr>
                        <a:t>δ &lt; 1.25²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99.67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94.80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99.64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90.37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extLst>
                  <a:ext uri="{0D108BD9-81ED-4DB2-BD59-A6C34878D82A}">
                    <a16:rowId xmlns:a16="http://schemas.microsoft.com/office/drawing/2014/main" val="3415825941"/>
                  </a:ext>
                </a:extLst>
              </a:tr>
              <a:tr h="275167">
                <a:tc>
                  <a:txBody>
                    <a:bodyPr/>
                    <a:lstStyle/>
                    <a:p>
                      <a:pPr algn="l"/>
                      <a:r>
                        <a:rPr lang="en-US" sz="1000">
                          <a:latin typeface="Calibri"/>
                          <a:cs typeface="Calibri"/>
                        </a:rPr>
                        <a:t>δ &lt; 1.25³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99.78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97.26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99.75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latin typeface="Calibri"/>
                          <a:cs typeface="Calibri"/>
                        </a:rPr>
                        <a:t>92.40</a:t>
                      </a:r>
                    </a:p>
                  </a:txBody>
                  <a:tcPr marT="10584" marB="10584" anchor="ctr">
                    <a:lnL w="0"/>
                    <a:lnR w="0"/>
                    <a:lnT w="0"/>
                    <a:lnB w="0"/>
                    <a:lnTlToBr w="0"/>
                    <a:lnBlToTr w="0"/>
                  </a:tcPr>
                </a:tc>
                <a:extLst>
                  <a:ext uri="{0D108BD9-81ED-4DB2-BD59-A6C34878D82A}">
                    <a16:rowId xmlns:a16="http://schemas.microsoft.com/office/drawing/2014/main" val="2419440443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DA7AE36-2C99-534C-A56D-482DA9B1BA50}"/>
              </a:ext>
            </a:extLst>
          </p:cNvPr>
          <p:cNvSpPr txBox="1"/>
          <p:nvPr/>
        </p:nvSpPr>
        <p:spPr>
          <a:xfrm>
            <a:off x="4508500" y="2540000"/>
            <a:ext cx="4508500" cy="230832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algn="l"/>
            <a:r>
              <a:rPr lang="en-US" sz="900" i="1">
                <a:latin typeface="Calibri"/>
                <a:cs typeface="Calibri"/>
              </a:rPr>
              <a:t>137 frames, head-on approach, GT distance 1.35 m → 0.10 m. Bold = better.</a:t>
            </a:r>
          </a:p>
        </p:txBody>
      </p:sp>
      <p:sp>
        <p:nvSpPr>
          <p:cNvPr id="8" name="ResultsBullets">
            <a:extLst>
              <a:ext uri="{FF2B5EF4-FFF2-40B4-BE49-F238E27FC236}">
                <a16:creationId xmlns:a16="http://schemas.microsoft.com/office/drawing/2014/main" id="{BB58B6C5-ADAC-0640-A26B-07268CAAFA5D}"/>
              </a:ext>
            </a:extLst>
          </p:cNvPr>
          <p:cNvSpPr txBox="1"/>
          <p:nvPr/>
        </p:nvSpPr>
        <p:spPr>
          <a:xfrm>
            <a:off x="4508500" y="2768600"/>
            <a:ext cx="4508500" cy="810478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228600" lvl="0" indent="-228600" algn="l" rtl="0">
              <a:spcBef>
                <a:spcPts val="0"/>
              </a:spcBef>
              <a:spcAft>
                <a:spcPts val="400"/>
              </a:spcAft>
              <a:buFont typeface="Arial"/>
              <a:buChar char="•"/>
            </a:pPr>
            <a:r>
              <a:rPr lang="en" sz="1000" b="1">
                <a:latin typeface="Calibri"/>
              </a:rPr>
              <a:t>Best/worst frame (LS):</a:t>
            </a:r>
            <a:r>
              <a:rPr lang="en" sz="1000">
                <a:latin typeface="Calibri"/>
              </a:rPr>
              <a:t> #156 AbsRel 0.009 / #120 AbsRel 0.467.</a:t>
            </a:r>
          </a:p>
          <a:p>
            <a:pPr marL="228600" lvl="0" indent="-228600" algn="l" rtl="0">
              <a:spcBef>
                <a:spcPts val="0"/>
              </a:spcBef>
              <a:spcAft>
                <a:spcPts val="400"/>
              </a:spcAft>
              <a:buFont typeface="Arial"/>
              <a:buChar char="•"/>
            </a:pPr>
            <a:r>
              <a:rPr lang="en" sz="1000" b="1">
                <a:latin typeface="Calibri"/>
              </a:rPr>
              <a:t>Per-frame scale 0.49–2.44, shift −0.56–+0.02</a:t>
            </a:r>
            <a:r>
              <a:rPr lang="en" sz="1000">
                <a:latin typeface="Calibri"/>
              </a:rPr>
              <a:t> — DA3 scale drifts along trajectory.</a:t>
            </a:r>
          </a:p>
          <a:p>
            <a:pPr marL="228600" lvl="0" indent="-228600" algn="l" rtl="0">
              <a:spcBef>
                <a:spcPts val="0"/>
              </a:spcBef>
              <a:spcAft>
                <a:spcPts val="400"/>
              </a:spcAft>
              <a:buFont typeface="Arial"/>
              <a:buChar char="•"/>
            </a:pPr>
            <a:r>
              <a:rPr lang="en" sz="1000" b="1">
                <a:latin typeface="Calibri"/>
              </a:rPr>
              <a:t>Mean ≪ median:</a:t>
            </a:r>
            <a:r>
              <a:rPr lang="en" sz="1000">
                <a:latin typeface="Calibri"/>
              </a:rPr>
              <a:t> a few bad frames dominate the average.</a:t>
            </a:r>
          </a:p>
        </p:txBody>
      </p:sp>
      <p:sp>
        <p:nvSpPr>
          <p:cNvPr id="5" name="MetricsLegend">
            <a:extLst>
              <a:ext uri="{FF2B5EF4-FFF2-40B4-BE49-F238E27FC236}">
                <a16:creationId xmlns:a16="http://schemas.microsoft.com/office/drawing/2014/main" id="{AF9B9782-A28D-0841-B265-7AD3B766C995}"/>
              </a:ext>
            </a:extLst>
          </p:cNvPr>
          <p:cNvSpPr txBox="1"/>
          <p:nvPr/>
        </p:nvSpPr>
        <p:spPr>
          <a:xfrm>
            <a:off x="4508500" y="3898282"/>
            <a:ext cx="4200782" cy="723275"/>
          </a:xfrm>
          <a:prstGeom prst="rect">
            <a:avLst/>
          </a:prstGeom>
          <a:noFill/>
        </p:spPr>
        <p:txBody>
          <a:bodyPr vertOverflow="overflow" vert="horz" wrap="square" rtlCol="0" anchor="t">
            <a:spAutoFit/>
          </a:bodyPr>
          <a:lstStyle/>
          <a:p>
            <a:pPr marL="0" indent="0" algn="l">
              <a:spcBef>
                <a:spcPts val="0"/>
              </a:spcBef>
              <a:spcAft>
                <a:spcPts val="200"/>
              </a:spcAft>
              <a:buNone/>
            </a:pPr>
            <a:r>
              <a:rPr lang="en" sz="900" b="1" err="1">
                <a:latin typeface="Calibri"/>
              </a:rPr>
              <a:t>AbsRel</a:t>
            </a:r>
            <a:r>
              <a:rPr lang="en" sz="900" b="1">
                <a:latin typeface="Calibri"/>
              </a:rPr>
              <a:t> </a:t>
            </a:r>
            <a:r>
              <a:rPr lang="en" sz="900">
                <a:latin typeface="Calibri"/>
              </a:rPr>
              <a:t>mean |pred−gt|/gt — typical relative error.</a:t>
            </a:r>
          </a:p>
          <a:p>
            <a:pPr marL="0" indent="0" algn="l">
              <a:spcBef>
                <a:spcPts val="0"/>
              </a:spcBef>
              <a:spcAft>
                <a:spcPts val="200"/>
              </a:spcAft>
              <a:buNone/>
            </a:pPr>
            <a:r>
              <a:rPr lang="en" sz="900" b="1">
                <a:latin typeface="Calibri"/>
              </a:rPr>
              <a:t>RMSE </a:t>
            </a:r>
            <a:r>
              <a:rPr lang="en" sz="900">
                <a:latin typeface="Calibri"/>
              </a:rPr>
              <a:t>√mean(err²) in m — penalizes worst pixels.</a:t>
            </a:r>
          </a:p>
          <a:p>
            <a:pPr marL="0" indent="0" algn="l">
              <a:spcBef>
                <a:spcPts val="0"/>
              </a:spcBef>
              <a:spcAft>
                <a:spcPts val="200"/>
              </a:spcAft>
              <a:buNone/>
            </a:pPr>
            <a:r>
              <a:rPr lang="en" sz="900" b="1">
                <a:latin typeface="Calibri"/>
              </a:rPr>
              <a:t>δ &lt; 1.25ᵏ </a:t>
            </a:r>
            <a:r>
              <a:rPr lang="en" sz="900">
                <a:latin typeface="Calibri"/>
              </a:rPr>
              <a:t>% pixels with max(p/g, g/p) &lt; 1.25ᵏ.</a:t>
            </a:r>
          </a:p>
          <a:p>
            <a:pPr mar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latin typeface="Calibri"/>
              </a:rPr>
              <a:t>Median vs mean </a:t>
            </a:r>
            <a:r>
              <a:rPr lang="en" sz="900">
                <a:latin typeface="Calibri"/>
              </a:rPr>
              <a:t>gap exposes outlier frames.</a:t>
            </a:r>
          </a:p>
        </p:txBody>
      </p:sp>
    </p:spTree>
    <p:extLst>
      <p:ext uri="{BB962C8B-B14F-4D97-AF65-F5344CB8AC3E}">
        <p14:creationId xmlns:p14="http://schemas.microsoft.com/office/powerpoint/2010/main" val="2243959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Bar">
            <a:extLst>
              <a:ext uri="{FF2B5EF4-FFF2-40B4-BE49-F238E27FC236}">
                <a16:creationId xmlns:a16="http://schemas.microsoft.com/office/drawing/2014/main" id="{CA879750-55F0-6ECD-8AC6-A7C64D4BDBF3}"/>
              </a:ext>
            </a:extLst>
          </p:cNvPr>
          <p:cNvSpPr/>
          <p:nvPr/>
        </p:nvSpPr>
        <p:spPr>
          <a:xfrm>
            <a:off x="0" y="0"/>
            <a:ext cx="9144000" cy="678581"/>
          </a:xfrm>
          <a:prstGeom prst="rect">
            <a:avLst/>
          </a:prstGeom>
          <a:solidFill>
            <a:srgbClr val="1F2A3A"/>
          </a:solidFill>
          <a:ln>
            <a:noFill/>
          </a:ln>
        </p:spPr>
        <p:txBody>
          <a:bodyPr wrap="square" lIns="457200" tIns="91440" rIns="91440" bIns="91440" anchor="ctr"/>
          <a:lstStyle/>
          <a:p>
            <a:endParaRPr lang="en-US"/>
          </a:p>
        </p:txBody>
      </p:sp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311700" y="5294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Video demonstrating the pipeline</a:t>
            </a:r>
            <a:endParaRPr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cliff_ransac_video">
            <a:hlinkClick r:id="" action="ppaction://media"/>
            <a:extLst>
              <a:ext uri="{FF2B5EF4-FFF2-40B4-BE49-F238E27FC236}">
                <a16:creationId xmlns:a16="http://schemas.microsoft.com/office/drawing/2014/main" id="{3FD2C10D-F54E-9845-C477-9BC710127E3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80.453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50830" y="3091168"/>
            <a:ext cx="4416495" cy="1643151"/>
          </a:xfrm>
          <a:prstGeom prst="rect">
            <a:avLst/>
          </a:prstGeom>
        </p:spPr>
      </p:pic>
      <p:pic>
        <p:nvPicPr>
          <p:cNvPr id="4" name="eval_video_3panel">
            <a:hlinkClick r:id="" action="ppaction://media"/>
            <a:extLst>
              <a:ext uri="{FF2B5EF4-FFF2-40B4-BE49-F238E27FC236}">
                <a16:creationId xmlns:a16="http://schemas.microsoft.com/office/drawing/2014/main" id="{D8D918DF-86BA-173B-64FB-FFC6D0D4701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1444" y="922235"/>
            <a:ext cx="7701112" cy="1925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619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1200">
                <a:latin typeface="Calibri"/>
                <a:cs typeface="Calibri"/>
              </a:rPr>
              <a:t>Current depth detection models (such as DA3) may not be efficient enough for this to be practical in a real-world application. Running on a standard Apple 2021 M1 chip:</a:t>
            </a:r>
          </a:p>
          <a:p>
            <a:pPr lvl="1"/>
            <a:r>
              <a:rPr lang="en-US" sz="1200">
                <a:latin typeface="Calibri"/>
                <a:cs typeface="Calibri"/>
              </a:rPr>
              <a:t>Sampling at 2 fps using the smallest DA3 model (BASE), depth inference on a 1 min video takes ~10 minutes. Using the LARGE model takes ~40 minutes.</a:t>
            </a: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 sz="1200">
                <a:latin typeface="Calibri"/>
                <a:cs typeface="Calibri"/>
              </a:rPr>
              <a:t>Actual cliff detection algorithm on the raw inference map is relatively quick, ~ 7 seconds for the 1 min video at 2 fps.</a:t>
            </a:r>
          </a:p>
          <a:p>
            <a:pPr lvl="1">
              <a:lnSpc>
                <a:spcPct val="114999"/>
              </a:lnSpc>
            </a:pPr>
            <a:r>
              <a:rPr lang="en-US" sz="1200">
                <a:latin typeface="Calibri"/>
                <a:cs typeface="Calibri"/>
              </a:rPr>
              <a:t>Further study needs to be done on optimizing algorithms and hardware required to run the algorithm in an acceptable time frame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200">
                <a:latin typeface="Calibri"/>
                <a:cs typeface="Calibri"/>
              </a:rPr>
              <a:t>One major flaw with the cliff detection algorithm is that when we are close to the edge, the plane below the cliff takes up more of the bottom 50% frame than the ground plane, causing RANSAC to identify that as the ground plane and thus not identifying the cliff</a:t>
            </a:r>
          </a:p>
          <a:p>
            <a:pPr lvl="1"/>
            <a:r>
              <a:rPr lang="en-US" sz="1200">
                <a:latin typeface="Calibri"/>
                <a:cs typeface="Calibri"/>
              </a:rPr>
              <a:t>In real-world application, this is likely not as big of a problem. The cliff would be detected much earlier, and other autonomous movement techniques (odometry, localization) could be leveraged to help remember the location of the cliff and avoid it.</a:t>
            </a:r>
          </a:p>
          <a:p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Align the dynamics in the simulation data with a physics-based sim engine like Project Chrono and add control policy into the loop during evaluation</a:t>
            </a:r>
          </a:p>
        </p:txBody>
      </p:sp>
      <p:sp>
        <p:nvSpPr>
          <p:cNvPr id="2" name="HeaderBar">
            <a:extLst>
              <a:ext uri="{FF2B5EF4-FFF2-40B4-BE49-F238E27FC236}">
                <a16:creationId xmlns:a16="http://schemas.microsoft.com/office/drawing/2014/main" id="{218804E0-CF69-D247-FBA3-F87B224930CD}"/>
              </a:ext>
            </a:extLst>
          </p:cNvPr>
          <p:cNvSpPr/>
          <p:nvPr/>
        </p:nvSpPr>
        <p:spPr>
          <a:xfrm>
            <a:off x="0" y="0"/>
            <a:ext cx="9144000" cy="678581"/>
          </a:xfrm>
          <a:prstGeom prst="rect">
            <a:avLst/>
          </a:prstGeom>
          <a:solidFill>
            <a:srgbClr val="1F2A3A"/>
          </a:solidFill>
          <a:ln>
            <a:noFill/>
          </a:ln>
        </p:spPr>
        <p:txBody>
          <a:bodyPr wrap="square" lIns="457200" tIns="91440" rIns="91440" bIns="91440" anchor="ctr"/>
          <a:lstStyle/>
          <a:p>
            <a:endParaRPr lang="en-US"/>
          </a:p>
        </p:txBody>
      </p:sp>
      <p:sp>
        <p:nvSpPr>
          <p:cNvPr id="129" name="Google Shape;129;p25"/>
          <p:cNvSpPr txBox="1">
            <a:spLocks noGrp="1"/>
          </p:cNvSpPr>
          <p:nvPr>
            <p:ph type="title"/>
          </p:nvPr>
        </p:nvSpPr>
        <p:spPr>
          <a:xfrm>
            <a:off x="311700" y="5647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bg1"/>
                </a:solidFill>
              </a:rPr>
              <a:t>Discussion</a:t>
            </a:r>
            <a:endParaRPr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body" idx="1"/>
          </p:nvPr>
        </p:nvSpPr>
        <p:spPr>
          <a:xfrm>
            <a:off x="311700" y="1273555"/>
            <a:ext cx="6108677" cy="329532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0000" lnSpcReduction="20000"/>
          </a:bodyPr>
          <a:lstStyle/>
          <a:p>
            <a:pPr marL="0" lvl="0" indent="0" algn="l" rtl="0">
              <a:lnSpc>
                <a:spcPct val="114999"/>
              </a:lnSpc>
              <a:spcBef>
                <a:spcPts val="0"/>
              </a:spcBef>
              <a:spcAft>
                <a:spcPts val="1200"/>
              </a:spcAft>
              <a:buNone/>
            </a:pPr>
            <a:endParaRPr lang="en" sz="16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14999"/>
              </a:lnSpc>
            </a:pPr>
            <a:r>
              <a:rPr lang="en" sz="1600">
                <a:solidFill>
                  <a:srgbClr val="000000"/>
                </a:solidFill>
                <a:latin typeface="Calibri"/>
                <a:cs typeface="Calibri"/>
              </a:rPr>
              <a:t>A common problem amongst every day autonomous robots (such as picking robots used in warehouses) that use cameras for obstacle detections is the identification of cliffs. </a:t>
            </a:r>
            <a:endParaRPr lang="en" sz="1600">
              <a:solidFill>
                <a:srgbClr val="595959"/>
              </a:solidFill>
              <a:latin typeface="Calibri"/>
              <a:cs typeface="Calibri"/>
            </a:endParaRPr>
          </a:p>
          <a:p>
            <a:pPr>
              <a:lnSpc>
                <a:spcPct val="114999"/>
              </a:lnSpc>
            </a:pPr>
            <a:endParaRPr lang="en" sz="160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14999"/>
              </a:lnSpc>
            </a:pPr>
            <a:r>
              <a:rPr lang="en" sz="1600">
                <a:solidFill>
                  <a:srgbClr val="000000"/>
                </a:solidFill>
                <a:latin typeface="Calibri"/>
                <a:cs typeface="Calibri"/>
              </a:rPr>
              <a:t>Such devices use a combination of LiDAR and cameras to both navigate and detect and avoid obstacles – these sensors and detection algorithms do not easily detect depth. </a:t>
            </a:r>
          </a:p>
          <a:p>
            <a:pPr>
              <a:lnSpc>
                <a:spcPct val="114999"/>
              </a:lnSpc>
            </a:pPr>
            <a:endParaRPr lang="en" sz="160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14999"/>
              </a:lnSpc>
            </a:pPr>
            <a:r>
              <a:rPr lang="en" sz="1600">
                <a:solidFill>
                  <a:srgbClr val="000000"/>
                </a:solidFill>
                <a:latin typeface="Calibri"/>
                <a:cs typeface="Calibri"/>
              </a:rPr>
              <a:t>This can cause robots to drive straight off “cliffs” such as stairs or edges of platforms</a:t>
            </a:r>
          </a:p>
          <a:p>
            <a:pPr>
              <a:lnSpc>
                <a:spcPct val="114999"/>
              </a:lnSpc>
            </a:pPr>
            <a:endParaRPr lang="en" sz="160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14999"/>
              </a:lnSpc>
            </a:pPr>
            <a:r>
              <a:rPr lang="en" sz="1600">
                <a:solidFill>
                  <a:srgbClr val="000000"/>
                </a:solidFill>
                <a:latin typeface="Calibri"/>
                <a:cs typeface="Calibri"/>
              </a:rPr>
              <a:t>Standard 2D LiDAR scans map what is directly in front of a sensor at a fixed horizontal plane; a downward drop registers no return ping and is therefore invisible to the system.</a:t>
            </a:r>
          </a:p>
          <a:p>
            <a:pPr>
              <a:lnSpc>
                <a:spcPct val="114999"/>
              </a:lnSpc>
            </a:pPr>
            <a:endParaRPr lang="en" sz="1600">
              <a:solidFill>
                <a:srgbClr val="000000"/>
              </a:solidFill>
              <a:latin typeface="Calibri"/>
              <a:cs typeface="Calibri"/>
            </a:endParaRPr>
          </a:p>
          <a:p>
            <a:pPr>
              <a:lnSpc>
                <a:spcPct val="114999"/>
              </a:lnSpc>
            </a:pPr>
            <a:r>
              <a:rPr lang="en" sz="1600">
                <a:solidFill>
                  <a:srgbClr val="000000"/>
                </a:solidFill>
                <a:latin typeface="Calibri"/>
                <a:cs typeface="Calibri"/>
              </a:rPr>
              <a:t>Our goal is to use Depth-Anything-3, a monocular depth estimation model, to create a depth map of an image and then detect where a cliff may be</a:t>
            </a:r>
          </a:p>
          <a:p>
            <a:pPr marL="0" indent="0">
              <a:lnSpc>
                <a:spcPct val="114999"/>
              </a:lnSpc>
              <a:spcAft>
                <a:spcPts val="1200"/>
              </a:spcAft>
              <a:buNone/>
            </a:pPr>
            <a:b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HeaderBar">
            <a:extLst>
              <a:ext uri="{FF2B5EF4-FFF2-40B4-BE49-F238E27FC236}">
                <a16:creationId xmlns:a16="http://schemas.microsoft.com/office/drawing/2014/main" id="{82759F83-3DBE-0200-78E1-CC1FC3E0A368}"/>
              </a:ext>
            </a:extLst>
          </p:cNvPr>
          <p:cNvSpPr/>
          <p:nvPr/>
        </p:nvSpPr>
        <p:spPr>
          <a:xfrm>
            <a:off x="0" y="0"/>
            <a:ext cx="9144000" cy="678581"/>
          </a:xfrm>
          <a:prstGeom prst="rect">
            <a:avLst/>
          </a:prstGeom>
          <a:solidFill>
            <a:srgbClr val="1F2A3A"/>
          </a:solidFill>
          <a:ln>
            <a:noFill/>
          </a:ln>
        </p:spPr>
        <p:txBody>
          <a:bodyPr wrap="square" lIns="457200" tIns="91440" rIns="91440" bIns="91440" anchor="ctr"/>
          <a:lstStyle/>
          <a:p>
            <a:endParaRPr lang="en-US"/>
          </a:p>
        </p:txBody>
      </p:sp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311700" y="5294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Problem</a:t>
            </a:r>
          </a:p>
        </p:txBody>
      </p:sp>
      <p:pic>
        <p:nvPicPr>
          <p:cNvPr id="3" name="Picture 2" descr="A yellow robot with arms up and legs extended&#10;&#10;AI-generated content may be incorrect.">
            <a:extLst>
              <a:ext uri="{FF2B5EF4-FFF2-40B4-BE49-F238E27FC236}">
                <a16:creationId xmlns:a16="http://schemas.microsoft.com/office/drawing/2014/main" id="{35434D74-2F3C-6A04-90A2-D99B2F8D0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2983" y="1288296"/>
            <a:ext cx="2308471" cy="298342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285750" indent="-285750">
              <a:lnSpc>
                <a:spcPct val="114999"/>
              </a:lnSpc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Simply knowing where the cliffs exist on the map is often not sufficient.</a:t>
            </a:r>
          </a:p>
          <a:p>
            <a:pPr marL="742950" lvl="1" indent="-285750">
              <a:lnSpc>
                <a:spcPct val="114999"/>
              </a:lnSpc>
            </a:pP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Given the amount of noise these robots interact with in the real world, it is not uncommon for them to be de-localized. </a:t>
            </a:r>
            <a:endParaRPr lang="en-US" sz="120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lnSpc>
                <a:spcPct val="114999"/>
              </a:lnSpc>
            </a:pP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ability to detect a cliff needs to be independent of the robot's position.</a:t>
            </a:r>
            <a:endParaRPr lang="en-US" sz="120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14999"/>
              </a:lnSpc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inability to detect a cliff can lead a robot to drive off said cliff, leading to significant injury to people and property below the cliff, and the robot itself.</a:t>
            </a:r>
            <a:endParaRPr lang="en-US" sz="1400">
              <a:solidFill>
                <a:srgbClr val="59595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14999"/>
              </a:lnSpc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Cliff detection also needs to be solved with a very low false negative rate.</a:t>
            </a:r>
          </a:p>
          <a:p>
            <a:pPr marL="285750" indent="-285750">
              <a:lnSpc>
                <a:spcPct val="114999"/>
              </a:lnSpc>
            </a:pPr>
            <a:r>
              <a:rPr lang="en-US" sz="14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algorithm needs to be efficient as well - needs to be able to detect a cliff and make a decision on impending danger with plenty of time</a:t>
            </a:r>
          </a:p>
          <a:p>
            <a:pPr marL="742950" lvl="1" indent="-285750">
              <a:lnSpc>
                <a:spcPct val="114999"/>
              </a:lnSpc>
            </a:pPr>
            <a:r>
              <a:rPr lang="en-US" sz="12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exact parameters are heavily dependent on the context of the situation and the robot itself, and were not considered a precise metric against which this project was measured.</a:t>
            </a:r>
          </a:p>
          <a:p>
            <a:pPr marL="285750" indent="-285750">
              <a:lnSpc>
                <a:spcPct val="114999"/>
              </a:lnSpc>
            </a:pPr>
            <a:endParaRPr lang="en-US" sz="140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HeaderBar">
            <a:extLst>
              <a:ext uri="{FF2B5EF4-FFF2-40B4-BE49-F238E27FC236}">
                <a16:creationId xmlns:a16="http://schemas.microsoft.com/office/drawing/2014/main" id="{3399893D-374F-EC99-4B7F-35A3516724F8}"/>
              </a:ext>
            </a:extLst>
          </p:cNvPr>
          <p:cNvSpPr/>
          <p:nvPr/>
        </p:nvSpPr>
        <p:spPr>
          <a:xfrm>
            <a:off x="0" y="0"/>
            <a:ext cx="9144000" cy="678581"/>
          </a:xfrm>
          <a:prstGeom prst="rect">
            <a:avLst/>
          </a:prstGeom>
          <a:solidFill>
            <a:srgbClr val="1F2A3A"/>
          </a:solidFill>
          <a:ln>
            <a:noFill/>
          </a:ln>
        </p:spPr>
        <p:txBody>
          <a:bodyPr wrap="square" lIns="457200" tIns="91440" rIns="91440" bIns="91440" anchor="ctr"/>
          <a:lstStyle/>
          <a:p>
            <a:endParaRPr lang="en-US"/>
          </a:p>
        </p:txBody>
      </p:sp>
      <p:sp>
        <p:nvSpPr>
          <p:cNvPr id="3" name="Google Shape;60;p14">
            <a:extLst>
              <a:ext uri="{FF2B5EF4-FFF2-40B4-BE49-F238E27FC236}">
                <a16:creationId xmlns:a16="http://schemas.microsoft.com/office/drawing/2014/main" id="{4CE94BD0-EDBB-6C1C-7C38-154430D24A2E}"/>
              </a:ext>
            </a:extLst>
          </p:cNvPr>
          <p:cNvSpPr txBox="1">
            <a:spLocks/>
          </p:cNvSpPr>
          <p:nvPr/>
        </p:nvSpPr>
        <p:spPr>
          <a:xfrm>
            <a:off x="311700" y="5294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500">
                <a:solidFill>
                  <a:schemeClr val="bg1"/>
                </a:solidFill>
                <a:latin typeface="Calibri"/>
                <a:cs typeface="Calibri"/>
              </a:rPr>
              <a:t>Why The Problem Matters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5310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>
              <a:lnSpc>
                <a:spcPct val="114999"/>
              </a:lnSpc>
              <a:buNone/>
            </a:pPr>
            <a:r>
              <a:rPr lang="en-US" sz="1100">
                <a:latin typeface="Calibri"/>
                <a:ea typeface="Calibri"/>
                <a:cs typeface="Calibri"/>
              </a:rPr>
              <a:t>Monocular and multi-view depth model from ByteDance </a:t>
            </a:r>
            <a:r>
              <a:rPr lang="en-US" sz="1100" err="1">
                <a:latin typeface="Calibri"/>
                <a:ea typeface="Calibri"/>
                <a:cs typeface="Calibri"/>
              </a:rPr>
              <a:t>Seed.Predicts</a:t>
            </a:r>
            <a:r>
              <a:rPr lang="en-US" sz="1100">
                <a:latin typeface="Calibri"/>
                <a:ea typeface="Calibri"/>
                <a:cs typeface="Calibri"/>
              </a:rPr>
              <a:t> spatially</a:t>
            </a:r>
          </a:p>
          <a:p>
            <a:pPr>
              <a:lnSpc>
                <a:spcPct val="114999"/>
              </a:lnSpc>
              <a:buNone/>
            </a:pPr>
            <a:r>
              <a:rPr lang="en-US" sz="1100">
                <a:latin typeface="Calibri"/>
                <a:ea typeface="Calibri"/>
                <a:cs typeface="Calibri"/>
              </a:rPr>
              <a:t>consistent 3D geometry from any number of RGB views, with or without known </a:t>
            </a:r>
          </a:p>
          <a:p>
            <a:pPr>
              <a:lnSpc>
                <a:spcPct val="114999"/>
              </a:lnSpc>
              <a:buNone/>
            </a:pPr>
            <a:r>
              <a:rPr lang="en-US" sz="1100">
                <a:latin typeface="Calibri"/>
                <a:ea typeface="Calibri"/>
                <a:cs typeface="Calibri"/>
              </a:rPr>
              <a:t>camera poses. Outputs a per-pixel depth map, which our pipeline lifts into a 3D</a:t>
            </a:r>
          </a:p>
          <a:p>
            <a:pPr>
              <a:lnSpc>
                <a:spcPct val="114999"/>
              </a:lnSpc>
              <a:buNone/>
            </a:pPr>
            <a:r>
              <a:rPr lang="en-US" sz="1100">
                <a:latin typeface="Calibri"/>
                <a:ea typeface="Calibri"/>
                <a:cs typeface="Calibri"/>
              </a:rPr>
              <a:t>point cloud for cliff detection.</a:t>
            </a:r>
          </a:p>
          <a:p>
            <a:pPr lvl="0" algn="l">
              <a:lnSpc>
                <a:spcPct val="114999"/>
              </a:lnSpc>
              <a:spcBef>
                <a:spcPts val="0"/>
              </a:spcBef>
              <a:buNone/>
            </a:pPr>
            <a:endParaRPr lang="en-US" sz="110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  <a:p>
            <a:pPr>
              <a:lnSpc>
                <a:spcPct val="114999"/>
              </a:lnSpc>
              <a:buNone/>
            </a:pPr>
            <a:r>
              <a:rPr lang="en-US" sz="1600">
                <a:latin typeface="Calibri"/>
                <a:ea typeface="Calibri"/>
                <a:cs typeface="Calibri"/>
              </a:rPr>
              <a:t>Architecture</a:t>
            </a:r>
          </a:p>
          <a:p>
            <a:pPr marL="285750" indent="-285750">
              <a:lnSpc>
                <a:spcPct val="114999"/>
              </a:lnSpc>
            </a:pPr>
            <a:r>
              <a:rPr lang="en-US" sz="1100">
                <a:latin typeface="Calibri"/>
                <a:ea typeface="Calibri"/>
                <a:cs typeface="Calibri"/>
              </a:rPr>
              <a:t>Single plain transformer backbone (vanilla DINOv2) no task-specific </a:t>
            </a:r>
            <a:endParaRPr lang="en-US" sz="1100">
              <a:solidFill>
                <a:srgbClr val="595959"/>
              </a:solidFill>
              <a:latin typeface="Calibri"/>
              <a:ea typeface="Calibri"/>
              <a:cs typeface="Calibri"/>
            </a:endParaRPr>
          </a:p>
          <a:p>
            <a:pPr marL="0" indent="0">
              <a:lnSpc>
                <a:spcPct val="114999"/>
              </a:lnSpc>
              <a:buNone/>
            </a:pPr>
            <a:r>
              <a:rPr lang="en-US" sz="1100">
                <a:latin typeface="Calibri"/>
                <a:ea typeface="Calibri"/>
                <a:cs typeface="Calibri"/>
              </a:rPr>
              <a:t>         heads or specialized modules.</a:t>
            </a:r>
            <a:endParaRPr lang="en-US" sz="110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pPr marL="285750" indent="-285750">
              <a:lnSpc>
                <a:spcPct val="114999"/>
              </a:lnSpc>
            </a:pPr>
            <a:r>
              <a:rPr lang="en-US" sz="1100">
                <a:latin typeface="Calibri"/>
                <a:ea typeface="Calibri"/>
                <a:cs typeface="Calibri"/>
              </a:rPr>
              <a:t>Unified depth + ray prediction target removes the need for multi-task </a:t>
            </a:r>
          </a:p>
          <a:p>
            <a:pPr marL="0" indent="0">
              <a:lnSpc>
                <a:spcPct val="114999"/>
              </a:lnSpc>
              <a:buNone/>
            </a:pPr>
            <a:r>
              <a:rPr lang="en-US" sz="1100">
                <a:latin typeface="Calibri"/>
                <a:ea typeface="Calibri"/>
                <a:cs typeface="Calibri"/>
              </a:rPr>
              <a:t>         learning.</a:t>
            </a:r>
          </a:p>
          <a:p>
            <a:pPr marL="285750" indent="-285750">
              <a:lnSpc>
                <a:spcPct val="114999"/>
              </a:lnSpc>
            </a:pPr>
            <a:r>
              <a:rPr lang="en-US" sz="1100">
                <a:latin typeface="Calibri"/>
                <a:ea typeface="Calibri"/>
                <a:cs typeface="Calibri"/>
              </a:rPr>
              <a:t>Input-adaptive cross-view self-attention enables consistent geometry</a:t>
            </a:r>
          </a:p>
          <a:p>
            <a:pPr marL="0" indent="0">
              <a:lnSpc>
                <a:spcPct val="114999"/>
              </a:lnSpc>
              <a:buNone/>
            </a:pPr>
            <a:r>
              <a:rPr lang="en-US" sz="1100">
                <a:latin typeface="Calibri"/>
                <a:ea typeface="Calibri"/>
                <a:cs typeface="Calibri"/>
              </a:rPr>
              <a:t>         across multiple frames.</a:t>
            </a:r>
          </a:p>
          <a:p>
            <a:pPr marL="285750" indent="-285750">
              <a:lnSpc>
                <a:spcPct val="114999"/>
              </a:lnSpc>
            </a:pPr>
            <a:r>
              <a:rPr lang="en-US" sz="1100">
                <a:latin typeface="Calibri"/>
                <a:ea typeface="Calibri"/>
                <a:cs typeface="Calibri"/>
              </a:rPr>
              <a:t>Dual-DPT head decodes visual tokens into depth and ray maps.</a:t>
            </a:r>
          </a:p>
          <a:p>
            <a:pPr marL="285750" indent="-285750">
              <a:lnSpc>
                <a:spcPct val="114999"/>
              </a:lnSpc>
            </a:pPr>
            <a:r>
              <a:rPr lang="en-US" sz="1100">
                <a:latin typeface="Calibri"/>
                <a:ea typeface="Calibri"/>
                <a:cs typeface="Calibri"/>
              </a:rPr>
              <a:t>Trained via teacher-student paradigm on public academic datasets</a:t>
            </a:r>
          </a:p>
          <a:p>
            <a:pPr marL="0" indent="0">
              <a:lnSpc>
                <a:spcPct val="114999"/>
              </a:lnSpc>
              <a:buNone/>
            </a:pPr>
            <a:r>
              <a:rPr lang="en-US" sz="1100">
                <a:latin typeface="Calibri"/>
                <a:ea typeface="Calibri"/>
                <a:cs typeface="Calibri"/>
              </a:rPr>
              <a:t>         only.</a:t>
            </a:r>
          </a:p>
          <a:p>
            <a:pPr marL="0" indent="0">
              <a:lnSpc>
                <a:spcPct val="114999"/>
              </a:lnSpc>
              <a:spcAft>
                <a:spcPts val="1200"/>
              </a:spcAft>
              <a:buNone/>
            </a:pPr>
            <a:endParaRPr lang="en-US" sz="1100">
              <a:latin typeface="Calibri" panose="020F0502020204030204" pitchFamily="34" charset="0"/>
              <a:ea typeface="Calibri"/>
              <a:cs typeface="Calibri" panose="020F0502020204030204" pitchFamily="34" charset="0"/>
            </a:endParaRPr>
          </a:p>
        </p:txBody>
      </p:sp>
      <p:sp>
        <p:nvSpPr>
          <p:cNvPr id="3" name="HeaderBar">
            <a:extLst>
              <a:ext uri="{FF2B5EF4-FFF2-40B4-BE49-F238E27FC236}">
                <a16:creationId xmlns:a16="http://schemas.microsoft.com/office/drawing/2014/main" id="{3F6B112A-7B5A-2F07-A3AF-DEB62DF125A6}"/>
              </a:ext>
            </a:extLst>
          </p:cNvPr>
          <p:cNvSpPr/>
          <p:nvPr/>
        </p:nvSpPr>
        <p:spPr>
          <a:xfrm>
            <a:off x="0" y="0"/>
            <a:ext cx="9144000" cy="678581"/>
          </a:xfrm>
          <a:prstGeom prst="rect">
            <a:avLst/>
          </a:prstGeom>
          <a:solidFill>
            <a:srgbClr val="1F2A3A"/>
          </a:solidFill>
          <a:ln>
            <a:noFill/>
          </a:ln>
        </p:spPr>
        <p:txBody>
          <a:bodyPr wrap="square" lIns="457200" tIns="91440" rIns="91440" bIns="91440" anchor="ctr"/>
          <a:lstStyle/>
          <a:p>
            <a:endParaRPr lang="en-US"/>
          </a:p>
        </p:txBody>
      </p:sp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311700" y="5647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Depth-Anything 3</a:t>
            </a:r>
            <a:endParaRPr sz="24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5B13E9-ADBD-236A-825D-248BDD18A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408" y="1220491"/>
            <a:ext cx="3639681" cy="33466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720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/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Takes a video input and breaks it down into frames</a:t>
            </a:r>
          </a:p>
          <a:p>
            <a:pPr marL="914400" lvl="1" indent="-30416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Number of frames is a tunable parameter - too few frames and the accuracy drops. Too many frames and the algorithm takes too long to run</a:t>
            </a: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Feeds each frame into Depth Anything 3 to estimate the depth of every pixel</a:t>
            </a:r>
          </a:p>
          <a:p>
            <a:pPr marL="914400" lvl="1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DA3 converts each the image into a depth map - each pixel gets assigned a value d, where a higher value indicates the point is “further” from the camera</a:t>
            </a: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then “lifts” the 2D depth map into a 3D point cloud</a:t>
            </a: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Algorithm looks at the bottom half (closer to the camera) of the image/point cloud</a:t>
            </a: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the bottom half, the algorithm identifies which depth value, and thus which points, are the floor level that the camera is on</a:t>
            </a: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Any spots that are below that floor level get flagged as the cliff</a:t>
            </a:r>
          </a:p>
          <a:p>
            <a:pPr marL="457200" lvl="0" indent="-325755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Marks the cliff and outputs the marked video - in a real application, this data could then be passed into a navigation or autonomous movement decision-making algorithm</a:t>
            </a:r>
          </a:p>
        </p:txBody>
      </p:sp>
      <p:sp>
        <p:nvSpPr>
          <p:cNvPr id="2" name="HeaderBar">
            <a:extLst>
              <a:ext uri="{FF2B5EF4-FFF2-40B4-BE49-F238E27FC236}">
                <a16:creationId xmlns:a16="http://schemas.microsoft.com/office/drawing/2014/main" id="{ECC39DD7-85FE-C0FF-99C9-685FC821F2C3}"/>
              </a:ext>
            </a:extLst>
          </p:cNvPr>
          <p:cNvSpPr/>
          <p:nvPr/>
        </p:nvSpPr>
        <p:spPr>
          <a:xfrm>
            <a:off x="0" y="0"/>
            <a:ext cx="9144000" cy="678581"/>
          </a:xfrm>
          <a:prstGeom prst="rect">
            <a:avLst/>
          </a:prstGeom>
          <a:solidFill>
            <a:srgbClr val="1F2A3A"/>
          </a:solidFill>
          <a:ln>
            <a:noFill/>
          </a:ln>
        </p:spPr>
        <p:txBody>
          <a:bodyPr wrap="square" lIns="457200" tIns="91440" rIns="91440" bIns="91440" anchor="ctr"/>
          <a:lstStyle/>
          <a:p>
            <a:endParaRPr lang="en-US"/>
          </a:p>
        </p:txBody>
      </p:sp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311700" y="5294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6"/>
              <a:buFont typeface="Arial"/>
              <a:buNone/>
            </a:pPr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Cliff Detection System Overview</a:t>
            </a:r>
          </a:p>
        </p:txBody>
      </p:sp>
      <p:sp>
        <p:nvSpPr>
          <p:cNvPr id="200" name="PipelineBox0"/>
          <p:cNvSpPr/>
          <p:nvPr/>
        </p:nvSpPr>
        <p:spPr>
          <a:xfrm>
            <a:off x="5816600" y="1206500"/>
            <a:ext cx="2286000" cy="381000"/>
          </a:xfrm>
          <a:prstGeom prst="roundRect">
            <a:avLst>
              <a:gd name="adj" fmla="val 16667"/>
            </a:avLst>
          </a:prstGeom>
          <a:solidFill>
            <a:srgbClr val="1F3A5F"/>
          </a:solidFill>
          <a:ln>
            <a:noFill/>
          </a:ln>
        </p:spPr>
        <p:txBody>
          <a:bodyPr wrap="square" lIns="45720" tIns="36000" rIns="45720" bIns="36000" anchor="ctr" anchorCtr="0"/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</a:rPr>
              <a:t>Video Input</a:t>
            </a:r>
          </a:p>
        </p:txBody>
      </p:sp>
      <p:sp>
        <p:nvSpPr>
          <p:cNvPr id="201" name="PipelineArrow0"/>
          <p:cNvSpPr/>
          <p:nvPr/>
        </p:nvSpPr>
        <p:spPr>
          <a:xfrm>
            <a:off x="6896100" y="1600200"/>
            <a:ext cx="127000" cy="88900"/>
          </a:xfrm>
          <a:prstGeom prst="downArrow">
            <a:avLst/>
          </a:prstGeom>
          <a:solidFill>
            <a:srgbClr val="8896A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2" name="PipelineBox1"/>
          <p:cNvSpPr/>
          <p:nvPr/>
        </p:nvSpPr>
        <p:spPr>
          <a:xfrm>
            <a:off x="5816600" y="1701800"/>
            <a:ext cx="2286000" cy="381000"/>
          </a:xfrm>
          <a:prstGeom prst="roundRect">
            <a:avLst>
              <a:gd name="adj" fmla="val 16667"/>
            </a:avLst>
          </a:prstGeom>
          <a:solidFill>
            <a:srgbClr val="274B7A"/>
          </a:solidFill>
          <a:ln>
            <a:noFill/>
          </a:ln>
        </p:spPr>
        <p:txBody>
          <a:bodyPr wrap="square" lIns="45720" tIns="36000" rIns="45720" bIns="36000" anchor="ctr" anchorCtr="0"/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</a:rPr>
              <a:t>Depth Anything 3</a:t>
            </a:r>
          </a:p>
        </p:txBody>
      </p:sp>
      <p:sp>
        <p:nvSpPr>
          <p:cNvPr id="203" name="PipelineArrow1"/>
          <p:cNvSpPr/>
          <p:nvPr/>
        </p:nvSpPr>
        <p:spPr>
          <a:xfrm>
            <a:off x="6896100" y="2095500"/>
            <a:ext cx="127000" cy="88900"/>
          </a:xfrm>
          <a:prstGeom prst="downArrow">
            <a:avLst/>
          </a:prstGeom>
          <a:solidFill>
            <a:srgbClr val="8896A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4" name="PipelineBox2"/>
          <p:cNvSpPr/>
          <p:nvPr/>
        </p:nvSpPr>
        <p:spPr>
          <a:xfrm>
            <a:off x="5816600" y="2197100"/>
            <a:ext cx="2286000" cy="381000"/>
          </a:xfrm>
          <a:prstGeom prst="roundRect">
            <a:avLst>
              <a:gd name="adj" fmla="val 16667"/>
            </a:avLst>
          </a:prstGeom>
          <a:solidFill>
            <a:srgbClr val="2F5C95"/>
          </a:solidFill>
          <a:ln>
            <a:noFill/>
          </a:ln>
        </p:spPr>
        <p:txBody>
          <a:bodyPr wrap="square" lIns="45720" tIns="36000" rIns="45720" bIns="36000" anchor="ctr" anchorCtr="0"/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</a:rPr>
              <a:t>3D Point Cloud</a:t>
            </a:r>
          </a:p>
        </p:txBody>
      </p:sp>
      <p:sp>
        <p:nvSpPr>
          <p:cNvPr id="205" name="PipelineArrow2"/>
          <p:cNvSpPr/>
          <p:nvPr/>
        </p:nvSpPr>
        <p:spPr>
          <a:xfrm>
            <a:off x="6896100" y="2590800"/>
            <a:ext cx="127000" cy="88900"/>
          </a:xfrm>
          <a:prstGeom prst="downArrow">
            <a:avLst/>
          </a:prstGeom>
          <a:solidFill>
            <a:srgbClr val="8896A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6" name="PipelineBox3"/>
          <p:cNvSpPr/>
          <p:nvPr/>
        </p:nvSpPr>
        <p:spPr>
          <a:xfrm>
            <a:off x="5816600" y="2692400"/>
            <a:ext cx="2286000" cy="381000"/>
          </a:xfrm>
          <a:prstGeom prst="roundRect">
            <a:avLst>
              <a:gd name="adj" fmla="val 16667"/>
            </a:avLst>
          </a:prstGeom>
          <a:solidFill>
            <a:srgbClr val="1F3A5F"/>
          </a:solidFill>
          <a:ln>
            <a:noFill/>
          </a:ln>
        </p:spPr>
        <p:txBody>
          <a:bodyPr wrap="square" lIns="45720" tIns="36000" rIns="45720" bIns="36000" anchor="ctr" anchorCtr="0"/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</a:rPr>
              <a:t>Floor Detection</a:t>
            </a:r>
          </a:p>
        </p:txBody>
      </p:sp>
      <p:sp>
        <p:nvSpPr>
          <p:cNvPr id="207" name="PipelineArrow3"/>
          <p:cNvSpPr/>
          <p:nvPr/>
        </p:nvSpPr>
        <p:spPr>
          <a:xfrm>
            <a:off x="6896100" y="3086100"/>
            <a:ext cx="127000" cy="88900"/>
          </a:xfrm>
          <a:prstGeom prst="downArrow">
            <a:avLst/>
          </a:prstGeom>
          <a:solidFill>
            <a:srgbClr val="8896A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08" name="PipelineBox4"/>
          <p:cNvSpPr/>
          <p:nvPr/>
        </p:nvSpPr>
        <p:spPr>
          <a:xfrm>
            <a:off x="5816600" y="3187700"/>
            <a:ext cx="2286000" cy="381000"/>
          </a:xfrm>
          <a:prstGeom prst="roundRect">
            <a:avLst>
              <a:gd name="adj" fmla="val 16667"/>
            </a:avLst>
          </a:prstGeom>
          <a:solidFill>
            <a:srgbClr val="12253D"/>
          </a:solidFill>
          <a:ln>
            <a:noFill/>
          </a:ln>
        </p:spPr>
        <p:txBody>
          <a:bodyPr wrap="square" lIns="45720" tIns="36000" rIns="45720" bIns="36000" anchor="ctr" anchorCtr="0"/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</a:rPr>
              <a:t>Cliff Flagging</a:t>
            </a:r>
          </a:p>
        </p:txBody>
      </p:sp>
      <p:sp>
        <p:nvSpPr>
          <p:cNvPr id="209" name="PipelineArrow4"/>
          <p:cNvSpPr/>
          <p:nvPr/>
        </p:nvSpPr>
        <p:spPr>
          <a:xfrm>
            <a:off x="6896100" y="3581400"/>
            <a:ext cx="127000" cy="88900"/>
          </a:xfrm>
          <a:prstGeom prst="downArrow">
            <a:avLst/>
          </a:prstGeom>
          <a:solidFill>
            <a:srgbClr val="8896A6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10" name="PipelineBox5"/>
          <p:cNvSpPr/>
          <p:nvPr/>
        </p:nvSpPr>
        <p:spPr>
          <a:xfrm>
            <a:off x="5816600" y="3683000"/>
            <a:ext cx="2286000" cy="381000"/>
          </a:xfrm>
          <a:prstGeom prst="roundRect">
            <a:avLst>
              <a:gd name="adj" fmla="val 16667"/>
            </a:avLst>
          </a:prstGeom>
          <a:solidFill>
            <a:srgbClr val="0A1828"/>
          </a:solidFill>
          <a:ln>
            <a:noFill/>
          </a:ln>
        </p:spPr>
        <p:txBody>
          <a:bodyPr wrap="square" lIns="45720" tIns="36000" rIns="45720" bIns="36000" anchor="ctr" anchorCtr="0"/>
          <a:lstStyle/>
          <a:p>
            <a:pPr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FFFFFF"/>
                </a:solidFill>
                <a:latin typeface="Calibri"/>
              </a:rPr>
              <a:t>Marked Output</a:t>
            </a:r>
          </a:p>
        </p:txBody>
      </p:sp>
    </p:spTree>
    <p:extLst>
      <p:ext uri="{BB962C8B-B14F-4D97-AF65-F5344CB8AC3E}">
        <p14:creationId xmlns:p14="http://schemas.microsoft.com/office/powerpoint/2010/main" val="1902047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1400">
                <a:solidFill>
                  <a:schemeClr val="tx1"/>
                </a:solidFill>
                <a:latin typeface="Calibri"/>
                <a:cs typeface="Calibri"/>
              </a:rPr>
              <a:t>We check the bottom 50% of the frame to identify exactly what the surface or ground plane height is. </a:t>
            </a:r>
            <a:endParaRPr lang="en-US">
              <a:solidFill>
                <a:schemeClr val="tx1"/>
              </a:solidFill>
            </a:endParaRPr>
          </a:p>
          <a:p>
            <a:pPr lvl="1">
              <a:lnSpc>
                <a:spcPct val="114999"/>
              </a:lnSpc>
            </a:pPr>
            <a:r>
              <a:rPr lang="en-US" sz="1000">
                <a:solidFill>
                  <a:schemeClr val="tx1"/>
                </a:solidFill>
                <a:latin typeface="Calibri"/>
                <a:cs typeface="Calibri"/>
              </a:rPr>
              <a:t>This is important because we could otherwise misidentify random foreground or background obstacles as the “ground-level”, causing completely incorrect cliff estimates. </a:t>
            </a:r>
            <a:endParaRPr lang="en-US" sz="1000">
              <a:solidFill>
                <a:schemeClr val="tx1"/>
              </a:solidFill>
            </a:endParaRPr>
          </a:p>
          <a:p>
            <a:r>
              <a:rPr lang="en-US" sz="1400">
                <a:solidFill>
                  <a:schemeClr val="tx1"/>
                </a:solidFill>
                <a:latin typeface="Calibri"/>
                <a:cs typeface="Calibri"/>
              </a:rPr>
              <a:t>We use a technique called RANSAC to identify the best-fit ground plane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sz="1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test the algorithm with two types of data: real-world and sim generated</a:t>
            </a:r>
          </a:p>
          <a:p>
            <a:pPr>
              <a:lnSpc>
                <a:spcPct val="114999"/>
              </a:lnSpc>
            </a:pPr>
            <a:r>
              <a:rPr lang="en-US" sz="1400">
                <a:solidFill>
                  <a:schemeClr val="tx1"/>
                </a:solidFill>
                <a:latin typeface="Calibri"/>
                <a:cs typeface="Calibri"/>
              </a:rPr>
              <a:t>Tunable parameters include:</a:t>
            </a:r>
          </a:p>
          <a:p>
            <a:pPr lvl="1">
              <a:lnSpc>
                <a:spcPct val="114999"/>
              </a:lnSpc>
            </a:pPr>
            <a:r>
              <a:rPr lang="en-US" sz="1000">
                <a:solidFill>
                  <a:schemeClr val="tx1"/>
                </a:solidFill>
                <a:latin typeface="Calibri"/>
                <a:cs typeface="Calibri"/>
              </a:rPr>
              <a:t>Camera intrinsics (</a:t>
            </a:r>
            <a:r>
              <a:rPr lang="en-US" sz="1000" err="1">
                <a:solidFill>
                  <a:schemeClr val="tx1"/>
                </a:solidFill>
                <a:latin typeface="Calibri"/>
                <a:cs typeface="Calibri"/>
              </a:rPr>
              <a:t>fx</a:t>
            </a:r>
            <a:r>
              <a:rPr lang="en-US" sz="100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1000" err="1">
                <a:solidFill>
                  <a:schemeClr val="tx1"/>
                </a:solidFill>
                <a:latin typeface="Calibri"/>
                <a:cs typeface="Calibri"/>
              </a:rPr>
              <a:t>fy</a:t>
            </a:r>
            <a:r>
              <a:rPr lang="en-US" sz="1000">
                <a:solidFill>
                  <a:schemeClr val="tx1"/>
                </a:solidFill>
                <a:latin typeface="Calibri"/>
                <a:cs typeface="Calibri"/>
              </a:rPr>
              <a:t>)</a:t>
            </a:r>
          </a:p>
          <a:p>
            <a:pPr lvl="1">
              <a:lnSpc>
                <a:spcPct val="114999"/>
              </a:lnSpc>
            </a:pPr>
            <a:r>
              <a:rPr lang="en-US" sz="1000">
                <a:solidFill>
                  <a:schemeClr val="tx1"/>
                </a:solidFill>
                <a:latin typeface="Calibri"/>
                <a:cs typeface="Calibri"/>
              </a:rPr>
              <a:t>The RANSAC residual threshold</a:t>
            </a:r>
          </a:p>
          <a:p>
            <a:pPr lvl="1">
              <a:lnSpc>
                <a:spcPct val="114999"/>
              </a:lnSpc>
            </a:pPr>
            <a:r>
              <a:rPr lang="en-US" sz="1000">
                <a:solidFill>
                  <a:schemeClr val="tx1"/>
                </a:solidFill>
                <a:latin typeface="Calibri"/>
                <a:cs typeface="Calibri"/>
              </a:rPr>
              <a:t>The cliff height threshold</a:t>
            </a:r>
          </a:p>
          <a:p>
            <a:pPr lvl="1">
              <a:lnSpc>
                <a:spcPct val="114999"/>
              </a:lnSpc>
            </a:pPr>
            <a:r>
              <a:rPr lang="en-US" sz="1000">
                <a:solidFill>
                  <a:schemeClr val="tx1"/>
                </a:solidFill>
                <a:latin typeface="Calibri"/>
                <a:cs typeface="Calibri"/>
              </a:rPr>
              <a:t>The assumed ground region (the 50% number)</a:t>
            </a:r>
          </a:p>
        </p:txBody>
      </p:sp>
      <p:sp>
        <p:nvSpPr>
          <p:cNvPr id="2" name="HeaderBar">
            <a:extLst>
              <a:ext uri="{FF2B5EF4-FFF2-40B4-BE49-F238E27FC236}">
                <a16:creationId xmlns:a16="http://schemas.microsoft.com/office/drawing/2014/main" id="{E462DEC4-6045-8150-DB4E-0B6ECD80ECB9}"/>
              </a:ext>
            </a:extLst>
          </p:cNvPr>
          <p:cNvSpPr/>
          <p:nvPr/>
        </p:nvSpPr>
        <p:spPr>
          <a:xfrm>
            <a:off x="0" y="0"/>
            <a:ext cx="9144000" cy="678581"/>
          </a:xfrm>
          <a:prstGeom prst="rect">
            <a:avLst/>
          </a:prstGeom>
          <a:solidFill>
            <a:srgbClr val="1F2A3A"/>
          </a:solidFill>
          <a:ln>
            <a:noFill/>
          </a:ln>
        </p:spPr>
        <p:txBody>
          <a:bodyPr wrap="square" lIns="457200" tIns="91440" rIns="91440" bIns="91440" anchor="ctr"/>
          <a:lstStyle/>
          <a:p>
            <a:endParaRPr lang="en-US"/>
          </a:p>
        </p:txBody>
      </p:sp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311700" y="5294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Key Implementation Points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Bar">
            <a:extLst>
              <a:ext uri="{FF2B5EF4-FFF2-40B4-BE49-F238E27FC236}">
                <a16:creationId xmlns:a16="http://schemas.microsoft.com/office/drawing/2014/main" id="{99DC9AF4-F3FB-AD3C-13BE-3948C6C367D6}"/>
              </a:ext>
            </a:extLst>
          </p:cNvPr>
          <p:cNvSpPr/>
          <p:nvPr/>
        </p:nvSpPr>
        <p:spPr>
          <a:xfrm>
            <a:off x="0" y="0"/>
            <a:ext cx="9144000" cy="678581"/>
          </a:xfrm>
          <a:prstGeom prst="rect">
            <a:avLst/>
          </a:prstGeom>
          <a:solidFill>
            <a:srgbClr val="1F2A3A"/>
          </a:solidFill>
          <a:ln>
            <a:noFill/>
          </a:ln>
        </p:spPr>
        <p:txBody>
          <a:bodyPr wrap="square" lIns="457200" tIns="91440" rIns="91440" bIns="91440" anchor="ctr"/>
          <a:lstStyle/>
          <a:p>
            <a:endParaRPr lang="en-US"/>
          </a:p>
        </p:txBody>
      </p:sp>
      <p:sp>
        <p:nvSpPr>
          <p:cNvPr id="97" name="Google Shape;97;p20"/>
          <p:cNvSpPr txBox="1">
            <a:spLocks noGrp="1"/>
          </p:cNvSpPr>
          <p:nvPr>
            <p:ph type="title"/>
          </p:nvPr>
        </p:nvSpPr>
        <p:spPr>
          <a:xfrm>
            <a:off x="311700" y="5294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r>
              <a:rPr lang="en-US" sz="2400">
                <a:solidFill>
                  <a:schemeClr val="bg1"/>
                </a:solidFill>
                <a:latin typeface="Calibri"/>
                <a:cs typeface="Calibri"/>
              </a:rPr>
              <a:t>Example of Misidentified Cliffs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4" name="Picture 3" descr="Screenshot 2026-04-26 at 9.02.44 PM.png">
            <a:extLst>
              <a:ext uri="{FF2B5EF4-FFF2-40B4-BE49-F238E27FC236}">
                <a16:creationId xmlns:a16="http://schemas.microsoft.com/office/drawing/2014/main" id="{02B36682-D7FF-C384-4D95-6D961C3B1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63" y="1007329"/>
            <a:ext cx="4088465" cy="3486630"/>
          </a:xfrm>
          <a:prstGeom prst="rect">
            <a:avLst/>
          </a:prstGeom>
        </p:spPr>
      </p:pic>
      <p:pic>
        <p:nvPicPr>
          <p:cNvPr id="5" name="Picture 4" descr="Screenshot 2026-04-26 at 9.02.52 PM.png">
            <a:extLst>
              <a:ext uri="{FF2B5EF4-FFF2-40B4-BE49-F238E27FC236}">
                <a16:creationId xmlns:a16="http://schemas.microsoft.com/office/drawing/2014/main" id="{DE28522F-4DB1-8B64-8763-21D9DCE8A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599" y="1006129"/>
            <a:ext cx="4078940" cy="349143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>
          <a:extLst>
            <a:ext uri="{FF2B5EF4-FFF2-40B4-BE49-F238E27FC236}">
              <a16:creationId xmlns:a16="http://schemas.microsoft.com/office/drawing/2014/main" id="{5066DCC9-81A7-C493-46EE-0CF4017E7A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Bar">
            <a:extLst>
              <a:ext uri="{FF2B5EF4-FFF2-40B4-BE49-F238E27FC236}">
                <a16:creationId xmlns:a16="http://schemas.microsoft.com/office/drawing/2014/main" id="{956DC033-F170-015F-583F-528E04C98187}"/>
              </a:ext>
            </a:extLst>
          </p:cNvPr>
          <p:cNvSpPr/>
          <p:nvPr/>
        </p:nvSpPr>
        <p:spPr>
          <a:xfrm>
            <a:off x="0" y="0"/>
            <a:ext cx="9144000" cy="678581"/>
          </a:xfrm>
          <a:prstGeom prst="rect">
            <a:avLst/>
          </a:prstGeom>
          <a:solidFill>
            <a:srgbClr val="1F2A3A"/>
          </a:solidFill>
          <a:ln>
            <a:noFill/>
          </a:ln>
        </p:spPr>
        <p:txBody>
          <a:bodyPr wrap="square" lIns="457200" tIns="91440" rIns="91440" bIns="91440" anchor="ctr"/>
          <a:lstStyle/>
          <a:p>
            <a:endParaRPr lang="en-US"/>
          </a:p>
        </p:txBody>
      </p:sp>
      <p:sp>
        <p:nvSpPr>
          <p:cNvPr id="97" name="Google Shape;97;p20">
            <a:extLst>
              <a:ext uri="{FF2B5EF4-FFF2-40B4-BE49-F238E27FC236}">
                <a16:creationId xmlns:a16="http://schemas.microsoft.com/office/drawing/2014/main" id="{4E206828-9693-CD07-2BC3-3D8F6833F7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5294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Cliff Detection Demonstration</a:t>
            </a:r>
          </a:p>
        </p:txBody>
      </p:sp>
      <p:pic>
        <p:nvPicPr>
          <p:cNvPr id="3" name="deck_sample_video">
            <a:hlinkClick r:id="" action="ppaction://media"/>
            <a:extLst>
              <a:ext uri="{FF2B5EF4-FFF2-40B4-BE49-F238E27FC236}">
                <a16:creationId xmlns:a16="http://schemas.microsoft.com/office/drawing/2014/main" id="{6DF8283A-9986-6D2B-B1C9-CE36D129C1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78262" y="978358"/>
            <a:ext cx="4028796" cy="358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2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1"/>
          <p:cNvSpPr txBox="1">
            <a:spLocks noGrp="1"/>
          </p:cNvSpPr>
          <p:nvPr>
            <p:ph type="body" idx="1"/>
          </p:nvPr>
        </p:nvSpPr>
        <p:spPr>
          <a:xfrm>
            <a:off x="225073" y="685656"/>
            <a:ext cx="8520600" cy="30778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indent="0" algn="l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1400" b="1">
                <a:solidFill>
                  <a:schemeClr val="tx1"/>
                </a:solidFill>
                <a:latin typeface="Calibri"/>
              </a:rPr>
              <a:t>Why simulation data instead of only real-world data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400" b="1">
                <a:solidFill>
                  <a:schemeClr val="tx1"/>
                </a:solidFill>
                <a:latin typeface="Calibri"/>
              </a:rPr>
              <a:t>Per-pixel ground-truth depth.</a:t>
            </a:r>
            <a:r>
              <a:rPr lang="en-US" sz="1400">
                <a:solidFill>
                  <a:schemeClr val="tx1"/>
                </a:solidFill>
                <a:latin typeface="Calibri"/>
              </a:rPr>
              <a:t> Real RGB-D sensors fail at depth discontinuities and far ranges — the cases we care about — so they can't serve as ground truth for cliff metrics.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400" b="1">
                <a:solidFill>
                  <a:schemeClr val="tx1"/>
                </a:solidFill>
                <a:latin typeface="Calibri"/>
              </a:rPr>
              <a:t>Safety + cost.</a:t>
            </a:r>
            <a:r>
              <a:rPr lang="en-US" sz="1400">
                <a:solidFill>
                  <a:schemeClr val="tx1"/>
                </a:solidFill>
                <a:latin typeface="Calibri"/>
              </a:rPr>
              <a:t> Driving a real robot toward stairs or a loading bay is expensive and unsafe; a simulator runs the same trajectory thousands of times.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400" b="1">
                <a:solidFill>
                  <a:schemeClr val="tx1"/>
                </a:solidFill>
                <a:latin typeface="Calibri"/>
              </a:rPr>
              <a:t>Controlled variation.</a:t>
            </a:r>
            <a:r>
              <a:rPr lang="en-US" sz="1400">
                <a:solidFill>
                  <a:schemeClr val="tx1"/>
                </a:solidFill>
                <a:latin typeface="Calibri"/>
              </a:rPr>
              <a:t> Geometry, textures, lighting, camera path, and cliff distance are all parameters we set — isolating which factor breaks DA3 is impossible with a fixed real dataset.</a:t>
            </a: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r>
              <a:rPr lang="en-US" sz="1400" b="1">
                <a:solidFill>
                  <a:schemeClr val="tx1"/>
                </a:solidFill>
                <a:latin typeface="Calibri"/>
              </a:rPr>
              <a:t>Reproducibility.</a:t>
            </a:r>
            <a:r>
              <a:rPr lang="en-US" sz="1400">
                <a:solidFill>
                  <a:schemeClr val="tx1"/>
                </a:solidFill>
                <a:latin typeface="Calibri"/>
              </a:rPr>
              <a:t> A scene script + seed regenerates the exact same frames for identical evals</a:t>
            </a:r>
          </a:p>
          <a:p>
            <a:pPr marL="0" indent="0" algn="l">
              <a:spcBef>
                <a:spcPts val="300"/>
              </a:spcBef>
              <a:spcAft>
                <a:spcPts val="300"/>
              </a:spcAft>
              <a:buNone/>
            </a:pPr>
            <a:endParaRPr lang="en-US" sz="1400">
              <a:solidFill>
                <a:schemeClr val="tx1"/>
              </a:solidFill>
              <a:latin typeface="Calibri"/>
            </a:endParaRPr>
          </a:p>
          <a:p>
            <a:pPr marL="285750" indent="-285750" algn="l">
              <a:spcBef>
                <a:spcPts val="300"/>
              </a:spcBef>
              <a:spcAft>
                <a:spcPts val="300"/>
              </a:spcAft>
              <a:buFont typeface="Arial"/>
              <a:buChar char="•"/>
            </a:pPr>
            <a:endParaRPr lang="en-US" sz="1400">
              <a:solidFill>
                <a:schemeClr val="tx1"/>
              </a:solidFill>
              <a:latin typeface="Calibri"/>
            </a:endParaRPr>
          </a:p>
        </p:txBody>
      </p:sp>
      <p:sp>
        <p:nvSpPr>
          <p:cNvPr id="2" name="HeaderBar">
            <a:extLst>
              <a:ext uri="{FF2B5EF4-FFF2-40B4-BE49-F238E27FC236}">
                <a16:creationId xmlns:a16="http://schemas.microsoft.com/office/drawing/2014/main" id="{793E34F9-305C-1DDD-68C5-240CCA8224EF}"/>
              </a:ext>
            </a:extLst>
          </p:cNvPr>
          <p:cNvSpPr/>
          <p:nvPr/>
        </p:nvSpPr>
        <p:spPr>
          <a:xfrm>
            <a:off x="0" y="0"/>
            <a:ext cx="9144000" cy="678581"/>
          </a:xfrm>
          <a:prstGeom prst="rect">
            <a:avLst/>
          </a:prstGeom>
          <a:solidFill>
            <a:srgbClr val="1F2A3A"/>
          </a:solidFill>
          <a:ln>
            <a:noFill/>
          </a:ln>
        </p:spPr>
        <p:txBody>
          <a:bodyPr wrap="square" lIns="457200" tIns="91440" rIns="91440" bIns="91440" anchor="ctr"/>
          <a:lstStyle/>
          <a:p>
            <a:endParaRPr lang="en-US"/>
          </a:p>
        </p:txBody>
      </p:sp>
      <p:sp>
        <p:nvSpPr>
          <p:cNvPr id="103" name="Google Shape;103;p21"/>
          <p:cNvSpPr txBox="1">
            <a:spLocks noGrp="1"/>
          </p:cNvSpPr>
          <p:nvPr>
            <p:ph type="title"/>
          </p:nvPr>
        </p:nvSpPr>
        <p:spPr>
          <a:xfrm>
            <a:off x="167321" y="56478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/>
            <a:r>
              <a:rPr lang="en-US" sz="24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 for Data Generation + Evaluation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36CFA6-6D46-A63A-3C4A-F64087A83812}"/>
              </a:ext>
            </a:extLst>
          </p:cNvPr>
          <p:cNvSpPr txBox="1"/>
          <p:nvPr/>
        </p:nvSpPr>
        <p:spPr>
          <a:xfrm>
            <a:off x="2499758" y="4821052"/>
            <a:ext cx="16898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Calibri" panose="020F0502020204030204" pitchFamily="34" charset="0"/>
                <a:cs typeface="Calibri" panose="020F0502020204030204" pitchFamily="34" charset="0"/>
              </a:rPr>
              <a:t>Image showing the generated scene</a:t>
            </a:r>
          </a:p>
        </p:txBody>
      </p:sp>
      <p:pic>
        <p:nvPicPr>
          <p:cNvPr id="7" name="Picture 6" descr="A room with boxes on the floor&#10;&#10;AI-generated content may be incorrect.">
            <a:extLst>
              <a:ext uri="{FF2B5EF4-FFF2-40B4-BE49-F238E27FC236}">
                <a16:creationId xmlns:a16="http://schemas.microsoft.com/office/drawing/2014/main" id="{88B58164-3CDF-4746-8653-5A5B2E34A7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307" y="3253337"/>
            <a:ext cx="2090287" cy="1567715"/>
          </a:xfrm>
          <a:prstGeom prst="rect">
            <a:avLst/>
          </a:prstGeom>
        </p:spPr>
      </p:pic>
      <p:pic>
        <p:nvPicPr>
          <p:cNvPr id="11" name="Picture 10" descr="A screenshot of a computer generated image&#10;&#10;AI-generated content may be incorrect.">
            <a:extLst>
              <a:ext uri="{FF2B5EF4-FFF2-40B4-BE49-F238E27FC236}">
                <a16:creationId xmlns:a16="http://schemas.microsoft.com/office/drawing/2014/main" id="{ACB9BCC4-B51B-92B2-4342-5EFABABE39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7875" y="3253338"/>
            <a:ext cx="4168767" cy="156771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162C80E-11D6-D5FF-B084-6888DDDFCA5D}"/>
              </a:ext>
            </a:extLst>
          </p:cNvPr>
          <p:cNvSpPr txBox="1"/>
          <p:nvPr/>
        </p:nvSpPr>
        <p:spPr>
          <a:xfrm>
            <a:off x="5083446" y="4828193"/>
            <a:ext cx="32576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Calibri" panose="020F0502020204030204" pitchFamily="34" charset="0"/>
                <a:cs typeface="Calibri" panose="020F0502020204030204" pitchFamily="34" charset="0"/>
              </a:rPr>
              <a:t>Image showing the generated camera image and ground truth depth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681AF4-1D66-D92F-3A9E-10C6E8174622}"/>
              </a:ext>
            </a:extLst>
          </p:cNvPr>
          <p:cNvSpPr txBox="1"/>
          <p:nvPr/>
        </p:nvSpPr>
        <p:spPr>
          <a:xfrm>
            <a:off x="443402" y="4821052"/>
            <a:ext cx="136447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>
                <a:latin typeface="Calibri" panose="020F0502020204030204" pitchFamily="34" charset="0"/>
                <a:cs typeface="Calibri" panose="020F0502020204030204" pitchFamily="34" charset="0"/>
              </a:rPr>
              <a:t>Top-down view of the scene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03580D-C977-90D1-231B-BDF873D51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34" y="3253337"/>
            <a:ext cx="1691512" cy="157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4398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26BFFC0E-3B8F-4548-B4E1-5AE7D0C01886}">
  <we:reference id="WA200010001" version="1.0.0.1" store="Omex" storeType="OMEX"/>
  <we:alternateReferences>
    <we:reference id="WA200010001" version="1.0.0.1" store="WA200010001" storeType="OMEX"/>
  </we:alternateReferences>
  <we:properties>
    <we:property name="claude.fileId" value="&quot;f89dc2d4-5b89-4f54-a8bd-47781ba3583d&quot;"/>
  </we:properties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13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Simple Light</vt:lpstr>
      <vt:lpstr>Cliff Detection from RGB Images using Depth Anything 3</vt:lpstr>
      <vt:lpstr>The Problem</vt:lpstr>
      <vt:lpstr>PowerPoint Presentation</vt:lpstr>
      <vt:lpstr>Depth-Anything 3</vt:lpstr>
      <vt:lpstr>Cliff Detection System Overview</vt:lpstr>
      <vt:lpstr>Key Implementation Points</vt:lpstr>
      <vt:lpstr>Example of Misidentified Cliffs</vt:lpstr>
      <vt:lpstr>Cliff Detection Demonstration</vt:lpstr>
      <vt:lpstr>Simulation for Data Generation + Evaluation</vt:lpstr>
      <vt:lpstr>PowerPoint Presentation</vt:lpstr>
      <vt:lpstr>Evaluation - Warehouse Scene</vt:lpstr>
      <vt:lpstr>Video demonstrating the pipeline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2</cp:revision>
  <dcterms:modified xsi:type="dcterms:W3CDTF">2026-05-07T02:34:39Z</dcterms:modified>
</cp:coreProperties>
</file>